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0"/>
  </p:notesMasterIdLst>
  <p:sldIdLst>
    <p:sldId id="282" r:id="rId3"/>
    <p:sldId id="257" r:id="rId4"/>
    <p:sldId id="259" r:id="rId5"/>
    <p:sldId id="260" r:id="rId6"/>
    <p:sldId id="267" r:id="rId7"/>
    <p:sldId id="266" r:id="rId8"/>
    <p:sldId id="285" r:id="rId9"/>
    <p:sldId id="279" r:id="rId10"/>
    <p:sldId id="269" r:id="rId11"/>
    <p:sldId id="278" r:id="rId12"/>
    <p:sldId id="280" r:id="rId13"/>
    <p:sldId id="281" r:id="rId14"/>
    <p:sldId id="270" r:id="rId15"/>
    <p:sldId id="268" r:id="rId16"/>
    <p:sldId id="284" r:id="rId17"/>
    <p:sldId id="271" r:id="rId18"/>
    <p:sldId id="272" r:id="rId19"/>
    <p:sldId id="261" r:id="rId20"/>
    <p:sldId id="274" r:id="rId21"/>
    <p:sldId id="262" r:id="rId22"/>
    <p:sldId id="273" r:id="rId23"/>
    <p:sldId id="263" r:id="rId24"/>
    <p:sldId id="275" r:id="rId25"/>
    <p:sldId id="276" r:id="rId26"/>
    <p:sldId id="264" r:id="rId27"/>
    <p:sldId id="283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927" autoAdjust="0"/>
  </p:normalViewPr>
  <p:slideViewPr>
    <p:cSldViewPr snapToGrid="0">
      <p:cViewPr varScale="1">
        <p:scale>
          <a:sx n="86" d="100"/>
          <a:sy n="86" d="100"/>
        </p:scale>
        <p:origin x="180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1154D-C9D8-4F3A-AC70-EE9E36E7FDF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74A44AE-45F7-4754-967B-BDED0A42EFD3}">
      <dgm:prSet phldrT="[Text]"/>
      <dgm:spPr/>
      <dgm:t>
        <a:bodyPr/>
        <a:lstStyle/>
        <a:p>
          <a:r>
            <a:rPr lang="en-US" dirty="0"/>
            <a:t>Demonstration site survey</a:t>
          </a:r>
          <a:endParaRPr lang="en-GB" dirty="0"/>
        </a:p>
      </dgm:t>
    </dgm:pt>
    <dgm:pt modelId="{E58BE271-DEAA-4D83-8979-7502B9DF966D}" type="parTrans" cxnId="{302FAF31-92F4-4814-B92D-A41CD2F1FE1B}">
      <dgm:prSet/>
      <dgm:spPr/>
      <dgm:t>
        <a:bodyPr/>
        <a:lstStyle/>
        <a:p>
          <a:endParaRPr lang="en-GB"/>
        </a:p>
      </dgm:t>
    </dgm:pt>
    <dgm:pt modelId="{317B7AE1-0C5F-4509-877D-4D3F68CA3873}" type="sibTrans" cxnId="{302FAF31-92F4-4814-B92D-A41CD2F1FE1B}">
      <dgm:prSet/>
      <dgm:spPr/>
      <dgm:t>
        <a:bodyPr/>
        <a:lstStyle/>
        <a:p>
          <a:endParaRPr lang="en-GB"/>
        </a:p>
      </dgm:t>
    </dgm:pt>
    <dgm:pt modelId="{EA58D96A-FDD4-452E-823F-32858BE0D0FD}">
      <dgm:prSet phldrT="[Text]"/>
      <dgm:spPr/>
      <dgm:t>
        <a:bodyPr/>
        <a:lstStyle/>
        <a:p>
          <a:r>
            <a:rPr lang="en-US" dirty="0"/>
            <a:t>Transformation into triplets</a:t>
          </a:r>
          <a:endParaRPr lang="en-GB" dirty="0"/>
        </a:p>
      </dgm:t>
    </dgm:pt>
    <dgm:pt modelId="{A6B87BED-0B41-4C01-ACD6-507EFF3B5CF4}" type="parTrans" cxnId="{7E2FD25F-3EC8-4B79-AA16-8EA9009547A6}">
      <dgm:prSet/>
      <dgm:spPr/>
      <dgm:t>
        <a:bodyPr/>
        <a:lstStyle/>
        <a:p>
          <a:endParaRPr lang="en-GB"/>
        </a:p>
      </dgm:t>
    </dgm:pt>
    <dgm:pt modelId="{D44320B5-2547-4667-B379-F3F0764FC7B7}" type="sibTrans" cxnId="{7E2FD25F-3EC8-4B79-AA16-8EA9009547A6}">
      <dgm:prSet/>
      <dgm:spPr/>
      <dgm:t>
        <a:bodyPr/>
        <a:lstStyle/>
        <a:p>
          <a:endParaRPr lang="en-GB"/>
        </a:p>
      </dgm:t>
    </dgm:pt>
    <dgm:pt modelId="{82DC7C96-1E0B-4A49-87A9-8313CC7A652D}">
      <dgm:prSet phldrT="[Text]"/>
      <dgm:spPr/>
      <dgm:t>
        <a:bodyPr/>
        <a:lstStyle/>
        <a:p>
          <a:r>
            <a:rPr lang="en-US" dirty="0"/>
            <a:t>Usage</a:t>
          </a:r>
          <a:endParaRPr lang="en-GB" dirty="0"/>
        </a:p>
      </dgm:t>
    </dgm:pt>
    <dgm:pt modelId="{D644F934-A43C-49A5-B056-E129B1795BCE}" type="parTrans" cxnId="{B1367217-EB78-4E66-94D7-98D5940E8F66}">
      <dgm:prSet/>
      <dgm:spPr/>
      <dgm:t>
        <a:bodyPr/>
        <a:lstStyle/>
        <a:p>
          <a:endParaRPr lang="en-GB"/>
        </a:p>
      </dgm:t>
    </dgm:pt>
    <dgm:pt modelId="{585988BA-8AA5-4E58-9150-06321BB0AED1}" type="sibTrans" cxnId="{B1367217-EB78-4E66-94D7-98D5940E8F66}">
      <dgm:prSet/>
      <dgm:spPr/>
      <dgm:t>
        <a:bodyPr/>
        <a:lstStyle/>
        <a:p>
          <a:endParaRPr lang="en-GB"/>
        </a:p>
      </dgm:t>
    </dgm:pt>
    <dgm:pt modelId="{56D37CF4-54CD-406B-9C7A-13DA13A233FC}">
      <dgm:prSet phldrT="[Text]"/>
      <dgm:spPr/>
      <dgm:t>
        <a:bodyPr/>
        <a:lstStyle/>
        <a:p>
          <a:r>
            <a:rPr lang="en-US" dirty="0"/>
            <a:t>Third-party data </a:t>
          </a:r>
          <a:endParaRPr lang="en-GB" dirty="0"/>
        </a:p>
      </dgm:t>
    </dgm:pt>
    <dgm:pt modelId="{ED0C1BE6-2BE4-45C3-9FB9-F1EFC79D6FE3}" type="parTrans" cxnId="{9D5F0283-B82C-4C9E-A298-3CCA1209FDB2}">
      <dgm:prSet/>
      <dgm:spPr/>
      <dgm:t>
        <a:bodyPr/>
        <a:lstStyle/>
        <a:p>
          <a:endParaRPr lang="en-GB"/>
        </a:p>
      </dgm:t>
    </dgm:pt>
    <dgm:pt modelId="{C1353A3E-F5F6-4EAF-AA92-4D82C424AE7D}" type="sibTrans" cxnId="{9D5F0283-B82C-4C9E-A298-3CCA1209FDB2}">
      <dgm:prSet/>
      <dgm:spPr/>
      <dgm:t>
        <a:bodyPr/>
        <a:lstStyle/>
        <a:p>
          <a:endParaRPr lang="en-GB"/>
        </a:p>
      </dgm:t>
    </dgm:pt>
    <dgm:pt modelId="{FE92E46D-F8CF-4D42-BBB8-626CD320F9C9}">
      <dgm:prSet phldrT="[Text]"/>
      <dgm:spPr/>
      <dgm:t>
        <a:bodyPr/>
        <a:lstStyle/>
        <a:p>
          <a:r>
            <a:rPr lang="en-US" dirty="0"/>
            <a:t>Occupant questionnaires</a:t>
          </a:r>
          <a:endParaRPr lang="en-GB" dirty="0"/>
        </a:p>
      </dgm:t>
    </dgm:pt>
    <dgm:pt modelId="{9B827A83-E417-4642-A594-DD82155AC8AF}" type="parTrans" cxnId="{EC64D304-770A-450D-87DD-8EDBCC2577B2}">
      <dgm:prSet/>
      <dgm:spPr/>
      <dgm:t>
        <a:bodyPr/>
        <a:lstStyle/>
        <a:p>
          <a:endParaRPr lang="en-GB"/>
        </a:p>
      </dgm:t>
    </dgm:pt>
    <dgm:pt modelId="{5C74A1C3-24D2-49B9-A9C7-EA02B928D730}" type="sibTrans" cxnId="{EC64D304-770A-450D-87DD-8EDBCC2577B2}">
      <dgm:prSet/>
      <dgm:spPr/>
      <dgm:t>
        <a:bodyPr/>
        <a:lstStyle/>
        <a:p>
          <a:endParaRPr lang="en-GB"/>
        </a:p>
      </dgm:t>
    </dgm:pt>
    <dgm:pt modelId="{220DFB3D-C957-4350-B2DE-D91057D90B4F}">
      <dgm:prSet phldrT="[Text]"/>
      <dgm:spPr/>
      <dgm:t>
        <a:bodyPr/>
        <a:lstStyle/>
        <a:p>
          <a:r>
            <a:rPr lang="en-US" dirty="0"/>
            <a:t>Device ids</a:t>
          </a:r>
          <a:endParaRPr lang="en-GB" dirty="0"/>
        </a:p>
      </dgm:t>
    </dgm:pt>
    <dgm:pt modelId="{316B0E84-C87D-4CE8-B19A-D6646BF96174}" type="parTrans" cxnId="{3FCE426C-F1FC-46FB-BF57-587584AF4E00}">
      <dgm:prSet/>
      <dgm:spPr/>
      <dgm:t>
        <a:bodyPr/>
        <a:lstStyle/>
        <a:p>
          <a:endParaRPr lang="en-GB"/>
        </a:p>
      </dgm:t>
    </dgm:pt>
    <dgm:pt modelId="{89CDF638-C33A-4718-8B87-096ADA0E9FEC}" type="sibTrans" cxnId="{3FCE426C-F1FC-46FB-BF57-587584AF4E00}">
      <dgm:prSet/>
      <dgm:spPr/>
      <dgm:t>
        <a:bodyPr/>
        <a:lstStyle/>
        <a:p>
          <a:endParaRPr lang="en-GB"/>
        </a:p>
      </dgm:t>
    </dgm:pt>
    <dgm:pt modelId="{916B3A40-DDF7-4E88-BE64-80E570356E22}">
      <dgm:prSet phldrT="[Text]"/>
      <dgm:spPr/>
      <dgm:t>
        <a:bodyPr/>
        <a:lstStyle/>
        <a:p>
          <a:r>
            <a:rPr lang="en-US" dirty="0"/>
            <a:t>Setup of transformation rules</a:t>
          </a:r>
          <a:endParaRPr lang="en-GB" dirty="0"/>
        </a:p>
      </dgm:t>
    </dgm:pt>
    <dgm:pt modelId="{32A1F175-4F29-4EE2-9B9B-2ED443887801}" type="parTrans" cxnId="{D0FA55CE-65E2-427C-88D2-03F067F5765A}">
      <dgm:prSet/>
      <dgm:spPr/>
      <dgm:t>
        <a:bodyPr/>
        <a:lstStyle/>
        <a:p>
          <a:endParaRPr lang="en-GB"/>
        </a:p>
      </dgm:t>
    </dgm:pt>
    <dgm:pt modelId="{82770823-CBA8-454B-8960-4FFF01DADDAB}" type="sibTrans" cxnId="{D0FA55CE-65E2-427C-88D2-03F067F5765A}">
      <dgm:prSet/>
      <dgm:spPr/>
      <dgm:t>
        <a:bodyPr/>
        <a:lstStyle/>
        <a:p>
          <a:endParaRPr lang="en-GB"/>
        </a:p>
      </dgm:t>
    </dgm:pt>
    <dgm:pt modelId="{3776B8E3-9340-44FE-8E83-3FDBC8CF791D}">
      <dgm:prSet phldrT="[Text]"/>
      <dgm:spPr/>
      <dgm:t>
        <a:bodyPr/>
        <a:lstStyle/>
        <a:p>
          <a:r>
            <a:rPr lang="en-US" dirty="0"/>
            <a:t>Site plans</a:t>
          </a:r>
          <a:endParaRPr lang="en-GB" dirty="0"/>
        </a:p>
      </dgm:t>
    </dgm:pt>
    <dgm:pt modelId="{CD8945AF-AB34-471E-8437-73BE7FE68FD5}" type="parTrans" cxnId="{FDB2DCCC-6CAD-4424-B74D-F689F2D48B7E}">
      <dgm:prSet/>
      <dgm:spPr/>
      <dgm:t>
        <a:bodyPr/>
        <a:lstStyle/>
        <a:p>
          <a:endParaRPr lang="en-GB"/>
        </a:p>
      </dgm:t>
    </dgm:pt>
    <dgm:pt modelId="{02F45918-B2E0-4ACA-81D1-94F00A71E60F}" type="sibTrans" cxnId="{FDB2DCCC-6CAD-4424-B74D-F689F2D48B7E}">
      <dgm:prSet/>
      <dgm:spPr/>
      <dgm:t>
        <a:bodyPr/>
        <a:lstStyle/>
        <a:p>
          <a:endParaRPr lang="en-GB"/>
        </a:p>
      </dgm:t>
    </dgm:pt>
    <dgm:pt modelId="{917FD5F9-75EF-40B8-91E3-D881766011CE}">
      <dgm:prSet phldrT="[Text]"/>
      <dgm:spPr/>
      <dgm:t>
        <a:bodyPr/>
        <a:lstStyle/>
        <a:p>
          <a:endParaRPr lang="en-GB" dirty="0"/>
        </a:p>
      </dgm:t>
    </dgm:pt>
    <dgm:pt modelId="{25FDA281-B645-4598-A9AC-6E4BE4383A58}" type="parTrans" cxnId="{7E614FEA-12C6-47C7-84A2-C4EDE048F35B}">
      <dgm:prSet/>
      <dgm:spPr/>
      <dgm:t>
        <a:bodyPr/>
        <a:lstStyle/>
        <a:p>
          <a:endParaRPr lang="en-GB"/>
        </a:p>
      </dgm:t>
    </dgm:pt>
    <dgm:pt modelId="{CF4F4B46-0845-43B5-902A-C0CA81E589B9}" type="sibTrans" cxnId="{7E614FEA-12C6-47C7-84A2-C4EDE048F35B}">
      <dgm:prSet/>
      <dgm:spPr/>
      <dgm:t>
        <a:bodyPr/>
        <a:lstStyle/>
        <a:p>
          <a:endParaRPr lang="en-GB"/>
        </a:p>
      </dgm:t>
    </dgm:pt>
    <dgm:pt modelId="{6CFBD36A-A49B-4ADD-96D2-D55D4064406F}">
      <dgm:prSet phldrT="[Text]"/>
      <dgm:spPr/>
      <dgm:t>
        <a:bodyPr/>
        <a:lstStyle/>
        <a:p>
          <a:r>
            <a:rPr lang="en-US" dirty="0"/>
            <a:t>Description of data points</a:t>
          </a:r>
          <a:endParaRPr lang="en-GB" dirty="0"/>
        </a:p>
      </dgm:t>
    </dgm:pt>
    <dgm:pt modelId="{FEF5683F-2317-4595-815C-B34719908071}" type="parTrans" cxnId="{B6FA6EB4-6FCE-436C-AEAB-32F4F6D6621B}">
      <dgm:prSet/>
      <dgm:spPr/>
      <dgm:t>
        <a:bodyPr/>
        <a:lstStyle/>
        <a:p>
          <a:endParaRPr lang="en-GB"/>
        </a:p>
      </dgm:t>
    </dgm:pt>
    <dgm:pt modelId="{5F18D875-A68E-4391-A339-89A6C66BCD5E}" type="sibTrans" cxnId="{B6FA6EB4-6FCE-436C-AEAB-32F4F6D6621B}">
      <dgm:prSet/>
      <dgm:spPr/>
      <dgm:t>
        <a:bodyPr/>
        <a:lstStyle/>
        <a:p>
          <a:endParaRPr lang="en-GB"/>
        </a:p>
      </dgm:t>
    </dgm:pt>
    <dgm:pt modelId="{01745840-F0DF-4041-AC3F-1DD27548042D}">
      <dgm:prSet phldrT="[Text]"/>
      <dgm:spPr/>
      <dgm:t>
        <a:bodyPr/>
        <a:lstStyle/>
        <a:p>
          <a:r>
            <a:rPr lang="en-US" dirty="0"/>
            <a:t>Linking to time series storage</a:t>
          </a:r>
          <a:endParaRPr lang="en-GB" dirty="0"/>
        </a:p>
      </dgm:t>
    </dgm:pt>
    <dgm:pt modelId="{C90A74E4-7626-4AF1-ABF4-402B8E9902C5}" type="parTrans" cxnId="{0D1738E1-27AD-455C-A65F-A6F0550DA8D2}">
      <dgm:prSet/>
      <dgm:spPr/>
      <dgm:t>
        <a:bodyPr/>
        <a:lstStyle/>
        <a:p>
          <a:endParaRPr lang="en-GB"/>
        </a:p>
      </dgm:t>
    </dgm:pt>
    <dgm:pt modelId="{0DCA9B4B-DD42-4244-8D8A-FFBEDD4A6C6E}" type="sibTrans" cxnId="{0D1738E1-27AD-455C-A65F-A6F0550DA8D2}">
      <dgm:prSet/>
      <dgm:spPr/>
      <dgm:t>
        <a:bodyPr/>
        <a:lstStyle/>
        <a:p>
          <a:endParaRPr lang="en-GB"/>
        </a:p>
      </dgm:t>
    </dgm:pt>
    <dgm:pt modelId="{32C44EFE-9957-4B78-8D15-4DE678778CA8}">
      <dgm:prSet phldrT="[Text]"/>
      <dgm:spPr/>
      <dgm:t>
        <a:bodyPr/>
        <a:lstStyle/>
        <a:p>
          <a:r>
            <a:rPr lang="en-US" dirty="0"/>
            <a:t>Commissioning data collection</a:t>
          </a:r>
          <a:endParaRPr lang="en-GB" dirty="0"/>
        </a:p>
      </dgm:t>
    </dgm:pt>
    <dgm:pt modelId="{D2980282-E384-41E0-B772-EF672CA5F37B}" type="parTrans" cxnId="{E92DEA5D-0656-4ABD-8C6D-EB1BD697915A}">
      <dgm:prSet/>
      <dgm:spPr/>
      <dgm:t>
        <a:bodyPr/>
        <a:lstStyle/>
        <a:p>
          <a:endParaRPr lang="en-GB"/>
        </a:p>
      </dgm:t>
    </dgm:pt>
    <dgm:pt modelId="{30BD53DB-5251-4E9F-9040-A9B87BFA724A}" type="sibTrans" cxnId="{E92DEA5D-0656-4ABD-8C6D-EB1BD697915A}">
      <dgm:prSet/>
      <dgm:spPr/>
      <dgm:t>
        <a:bodyPr/>
        <a:lstStyle/>
        <a:p>
          <a:endParaRPr lang="en-GB"/>
        </a:p>
      </dgm:t>
    </dgm:pt>
    <dgm:pt modelId="{2C07381C-6A8F-4D40-8941-50E1170EE28B}">
      <dgm:prSet phldrT="[Text]"/>
      <dgm:spPr/>
      <dgm:t>
        <a:bodyPr/>
        <a:lstStyle/>
        <a:p>
          <a:endParaRPr lang="en-GB" dirty="0"/>
        </a:p>
      </dgm:t>
    </dgm:pt>
    <dgm:pt modelId="{BA34A008-C973-4BC3-9A97-FF2166314303}" type="parTrans" cxnId="{BF70C539-5851-4FBD-96F1-7B714917D4A6}">
      <dgm:prSet/>
      <dgm:spPr/>
      <dgm:t>
        <a:bodyPr/>
        <a:lstStyle/>
        <a:p>
          <a:endParaRPr lang="en-GB"/>
        </a:p>
      </dgm:t>
    </dgm:pt>
    <dgm:pt modelId="{8C34DDBC-748C-47D4-9BA8-13906E537C72}" type="sibTrans" cxnId="{BF70C539-5851-4FBD-96F1-7B714917D4A6}">
      <dgm:prSet/>
      <dgm:spPr/>
      <dgm:t>
        <a:bodyPr/>
        <a:lstStyle/>
        <a:p>
          <a:endParaRPr lang="en-GB"/>
        </a:p>
      </dgm:t>
    </dgm:pt>
    <dgm:pt modelId="{AD806CDD-5D12-4BEE-9897-2CB9C285E18A}">
      <dgm:prSet phldrT="[Text]"/>
      <dgm:spPr/>
      <dgm:t>
        <a:bodyPr/>
        <a:lstStyle/>
        <a:p>
          <a:r>
            <a:rPr lang="en-US" dirty="0"/>
            <a:t>Locations</a:t>
          </a:r>
          <a:endParaRPr lang="en-GB" dirty="0"/>
        </a:p>
      </dgm:t>
    </dgm:pt>
    <dgm:pt modelId="{2341090E-2559-49F6-90B9-9D8DD9CDACC7}" type="parTrans" cxnId="{DCC72BB2-EC9E-451E-82D2-C7F0F1BB46BE}">
      <dgm:prSet/>
      <dgm:spPr/>
      <dgm:t>
        <a:bodyPr/>
        <a:lstStyle/>
        <a:p>
          <a:endParaRPr lang="en-GB"/>
        </a:p>
      </dgm:t>
    </dgm:pt>
    <dgm:pt modelId="{34DA61EE-691C-4CC9-81A2-A62FC3FB36A9}" type="sibTrans" cxnId="{DCC72BB2-EC9E-451E-82D2-C7F0F1BB46BE}">
      <dgm:prSet/>
      <dgm:spPr/>
      <dgm:t>
        <a:bodyPr/>
        <a:lstStyle/>
        <a:p>
          <a:endParaRPr lang="en-GB"/>
        </a:p>
      </dgm:t>
    </dgm:pt>
    <dgm:pt modelId="{449244CD-DF77-4C7F-8841-7154756FA0D3}">
      <dgm:prSet phldrT="[Text]"/>
      <dgm:spPr/>
      <dgm:t>
        <a:bodyPr/>
        <a:lstStyle/>
        <a:p>
          <a:r>
            <a:rPr lang="en-US" dirty="0"/>
            <a:t>Links to monitoring data storage</a:t>
          </a:r>
          <a:endParaRPr lang="en-GB" dirty="0"/>
        </a:p>
      </dgm:t>
    </dgm:pt>
    <dgm:pt modelId="{690445D6-96CA-495C-B7A4-CF5B2C65F16A}" type="parTrans" cxnId="{AF92F408-9F80-4BA1-B293-F11AD8DBFF9E}">
      <dgm:prSet/>
      <dgm:spPr/>
      <dgm:t>
        <a:bodyPr/>
        <a:lstStyle/>
        <a:p>
          <a:endParaRPr lang="en-GB"/>
        </a:p>
      </dgm:t>
    </dgm:pt>
    <dgm:pt modelId="{41A68061-2741-49C8-B81B-11BEE4F5D7B2}" type="sibTrans" cxnId="{AF92F408-9F80-4BA1-B293-F11AD8DBFF9E}">
      <dgm:prSet/>
      <dgm:spPr/>
      <dgm:t>
        <a:bodyPr/>
        <a:lstStyle/>
        <a:p>
          <a:endParaRPr lang="en-GB"/>
        </a:p>
      </dgm:t>
    </dgm:pt>
    <dgm:pt modelId="{E442C828-3081-416B-A531-4D2DF82FADA5}">
      <dgm:prSet phldrT="[Text]"/>
      <dgm:spPr/>
      <dgm:t>
        <a:bodyPr/>
        <a:lstStyle/>
        <a:p>
          <a:r>
            <a:rPr lang="en-US" dirty="0"/>
            <a:t>Transformation into table format</a:t>
          </a:r>
          <a:endParaRPr lang="en-GB" dirty="0"/>
        </a:p>
      </dgm:t>
    </dgm:pt>
    <dgm:pt modelId="{17328A11-D8E9-4B32-9A7F-C640AEAA1438}" type="parTrans" cxnId="{1594734C-1488-47CC-AFDD-8EED4E75BDFD}">
      <dgm:prSet/>
      <dgm:spPr/>
      <dgm:t>
        <a:bodyPr/>
        <a:lstStyle/>
        <a:p>
          <a:endParaRPr lang="en-GB"/>
        </a:p>
      </dgm:t>
    </dgm:pt>
    <dgm:pt modelId="{C21F0263-FA4A-4C66-9EB0-9E95A58E528F}" type="sibTrans" cxnId="{1594734C-1488-47CC-AFDD-8EED4E75BDFD}">
      <dgm:prSet/>
      <dgm:spPr/>
      <dgm:t>
        <a:bodyPr/>
        <a:lstStyle/>
        <a:p>
          <a:endParaRPr lang="en-GB"/>
        </a:p>
      </dgm:t>
    </dgm:pt>
    <dgm:pt modelId="{33D462DA-A0CD-4B0A-BE95-5122405E32F9}">
      <dgm:prSet phldrT="[Text]"/>
      <dgm:spPr/>
      <dgm:t>
        <a:bodyPr/>
        <a:lstStyle/>
        <a:p>
          <a:r>
            <a:rPr lang="en-US" dirty="0"/>
            <a:t>Transformation of the collected dataset</a:t>
          </a:r>
          <a:endParaRPr lang="en-GB" dirty="0"/>
        </a:p>
      </dgm:t>
    </dgm:pt>
    <dgm:pt modelId="{6F0E71EE-4C12-442E-9C7A-735E6DB0DE5E}" type="parTrans" cxnId="{9932C8C1-97BD-479C-9AF4-837E47AB651D}">
      <dgm:prSet/>
      <dgm:spPr/>
      <dgm:t>
        <a:bodyPr/>
        <a:lstStyle/>
        <a:p>
          <a:endParaRPr lang="en-GB"/>
        </a:p>
      </dgm:t>
    </dgm:pt>
    <dgm:pt modelId="{6D732B1C-1076-43F2-884E-5A0D3B5A3BFF}" type="sibTrans" cxnId="{9932C8C1-97BD-479C-9AF4-837E47AB651D}">
      <dgm:prSet/>
      <dgm:spPr/>
      <dgm:t>
        <a:bodyPr/>
        <a:lstStyle/>
        <a:p>
          <a:endParaRPr lang="en-GB"/>
        </a:p>
      </dgm:t>
    </dgm:pt>
    <dgm:pt modelId="{0AF3E7E1-A050-45C5-BE37-9E516CFFCE14}" type="pres">
      <dgm:prSet presAssocID="{44B1154D-C9D8-4F3A-AC70-EE9E36E7FDFE}" presName="Name0" presStyleCnt="0">
        <dgm:presLayoutVars>
          <dgm:dir/>
          <dgm:animLvl val="lvl"/>
          <dgm:resizeHandles val="exact"/>
        </dgm:presLayoutVars>
      </dgm:prSet>
      <dgm:spPr/>
    </dgm:pt>
    <dgm:pt modelId="{E7579B83-42E3-4C0B-B7DC-716379FA2B24}" type="pres">
      <dgm:prSet presAssocID="{B74A44AE-45F7-4754-967B-BDED0A42EFD3}" presName="composite" presStyleCnt="0"/>
      <dgm:spPr/>
    </dgm:pt>
    <dgm:pt modelId="{153E3291-C0C8-44AA-9906-8CE62E8CE7D3}" type="pres">
      <dgm:prSet presAssocID="{B74A44AE-45F7-4754-967B-BDED0A42EFD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38F7393-1FC8-4007-9513-CD4B6209C26E}" type="pres">
      <dgm:prSet presAssocID="{B74A44AE-45F7-4754-967B-BDED0A42EFD3}" presName="desTx" presStyleLbl="revTx" presStyleIdx="0" presStyleCnt="4">
        <dgm:presLayoutVars>
          <dgm:bulletEnabled val="1"/>
        </dgm:presLayoutVars>
      </dgm:prSet>
      <dgm:spPr/>
    </dgm:pt>
    <dgm:pt modelId="{F5421DCF-E10A-4084-90F7-BE45357EBBCB}" type="pres">
      <dgm:prSet presAssocID="{317B7AE1-0C5F-4509-877D-4D3F68CA3873}" presName="space" presStyleCnt="0"/>
      <dgm:spPr/>
    </dgm:pt>
    <dgm:pt modelId="{915E117B-9021-4D43-B214-8BBA9882436E}" type="pres">
      <dgm:prSet presAssocID="{56D37CF4-54CD-406B-9C7A-13DA13A233FC}" presName="composite" presStyleCnt="0"/>
      <dgm:spPr/>
    </dgm:pt>
    <dgm:pt modelId="{3D1A0812-57FA-4C47-BE3D-8B4C24245F17}" type="pres">
      <dgm:prSet presAssocID="{56D37CF4-54CD-406B-9C7A-13DA13A233FC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CFE5D59-02C2-4046-830C-627F86D11EDD}" type="pres">
      <dgm:prSet presAssocID="{56D37CF4-54CD-406B-9C7A-13DA13A233FC}" presName="desTx" presStyleLbl="revTx" presStyleIdx="1" presStyleCnt="4">
        <dgm:presLayoutVars>
          <dgm:bulletEnabled val="1"/>
        </dgm:presLayoutVars>
      </dgm:prSet>
      <dgm:spPr/>
    </dgm:pt>
    <dgm:pt modelId="{BB070CC9-7B98-412A-898F-76C4FDB3BB01}" type="pres">
      <dgm:prSet presAssocID="{C1353A3E-F5F6-4EAF-AA92-4D82C424AE7D}" presName="space" presStyleCnt="0"/>
      <dgm:spPr/>
    </dgm:pt>
    <dgm:pt modelId="{D7F8AD95-F731-438E-BE05-3E52911BFEA4}" type="pres">
      <dgm:prSet presAssocID="{32C44EFE-9957-4B78-8D15-4DE678778CA8}" presName="composite" presStyleCnt="0"/>
      <dgm:spPr/>
    </dgm:pt>
    <dgm:pt modelId="{D33DD359-1C57-4182-B83C-FC8060DF64C7}" type="pres">
      <dgm:prSet presAssocID="{32C44EFE-9957-4B78-8D15-4DE678778CA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20A983F-906D-47D9-BD61-895B312162E4}" type="pres">
      <dgm:prSet presAssocID="{32C44EFE-9957-4B78-8D15-4DE678778CA8}" presName="desTx" presStyleLbl="revTx" presStyleIdx="2" presStyleCnt="4">
        <dgm:presLayoutVars>
          <dgm:bulletEnabled val="1"/>
        </dgm:presLayoutVars>
      </dgm:prSet>
      <dgm:spPr/>
    </dgm:pt>
    <dgm:pt modelId="{3F2C193A-9339-4D7E-A24A-B492F104665D}" type="pres">
      <dgm:prSet presAssocID="{30BD53DB-5251-4E9F-9040-A9B87BFA724A}" presName="space" presStyleCnt="0"/>
      <dgm:spPr/>
    </dgm:pt>
    <dgm:pt modelId="{F9FA18B2-72D1-4D56-B7A1-D4F5E04DCEAE}" type="pres">
      <dgm:prSet presAssocID="{EA58D96A-FDD4-452E-823F-32858BE0D0FD}" presName="composite" presStyleCnt="0"/>
      <dgm:spPr/>
    </dgm:pt>
    <dgm:pt modelId="{66C3F10F-1242-46BD-AD00-7701E203FF96}" type="pres">
      <dgm:prSet presAssocID="{EA58D96A-FDD4-452E-823F-32858BE0D0F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C986330-4AE5-4041-9167-D5D02E2E4078}" type="pres">
      <dgm:prSet presAssocID="{EA58D96A-FDD4-452E-823F-32858BE0D0FD}" presName="desTx" presStyleLbl="revTx" presStyleIdx="3" presStyleCnt="4">
        <dgm:presLayoutVars>
          <dgm:bulletEnabled val="1"/>
        </dgm:presLayoutVars>
      </dgm:prSet>
      <dgm:spPr/>
    </dgm:pt>
    <dgm:pt modelId="{28887A7C-7A2E-4980-974D-1326CF2C64DD}" type="pres">
      <dgm:prSet presAssocID="{D44320B5-2547-4667-B379-F3F0764FC7B7}" presName="space" presStyleCnt="0"/>
      <dgm:spPr/>
    </dgm:pt>
    <dgm:pt modelId="{F7248409-024B-469F-9B68-44C671D3FC0E}" type="pres">
      <dgm:prSet presAssocID="{82DC7C96-1E0B-4A49-87A9-8313CC7A652D}" presName="composite" presStyleCnt="0"/>
      <dgm:spPr/>
    </dgm:pt>
    <dgm:pt modelId="{0261EFB0-C075-4C41-AC8F-E466269302DA}" type="pres">
      <dgm:prSet presAssocID="{82DC7C96-1E0B-4A49-87A9-8313CC7A652D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ACAFE5B-DC94-476F-BE83-DE45FE94217A}" type="pres">
      <dgm:prSet presAssocID="{82DC7C96-1E0B-4A49-87A9-8313CC7A652D}" presName="desTx" presStyleLbl="revTx" presStyleIdx="3" presStyleCnt="4">
        <dgm:presLayoutVars>
          <dgm:bulletEnabled val="1"/>
        </dgm:presLayoutVars>
      </dgm:prSet>
      <dgm:spPr/>
    </dgm:pt>
  </dgm:ptLst>
  <dgm:cxnLst>
    <dgm:cxn modelId="{EC64D304-770A-450D-87DD-8EDBCC2577B2}" srcId="{B74A44AE-45F7-4754-967B-BDED0A42EFD3}" destId="{FE92E46D-F8CF-4D42-BBB8-626CD320F9C9}" srcOrd="0" destOrd="0" parTransId="{9B827A83-E417-4642-A594-DD82155AC8AF}" sibTransId="{5C74A1C3-24D2-49B9-A9C7-EA02B928D730}"/>
    <dgm:cxn modelId="{AF92F408-9F80-4BA1-B293-F11AD8DBFF9E}" srcId="{32C44EFE-9957-4B78-8D15-4DE678778CA8}" destId="{449244CD-DF77-4C7F-8841-7154756FA0D3}" srcOrd="2" destOrd="0" parTransId="{690445D6-96CA-495C-B7A4-CF5B2C65F16A}" sibTransId="{41A68061-2741-49C8-B81B-11BEE4F5D7B2}"/>
    <dgm:cxn modelId="{99132016-486E-4732-A17A-5C3906B5A181}" type="presOf" srcId="{56D37CF4-54CD-406B-9C7A-13DA13A233FC}" destId="{3D1A0812-57FA-4C47-BE3D-8B4C24245F17}" srcOrd="0" destOrd="0" presId="urn:microsoft.com/office/officeart/2005/8/layout/chevron1"/>
    <dgm:cxn modelId="{B1367217-EB78-4E66-94D7-98D5940E8F66}" srcId="{44B1154D-C9D8-4F3A-AC70-EE9E36E7FDFE}" destId="{82DC7C96-1E0B-4A49-87A9-8313CC7A652D}" srcOrd="4" destOrd="0" parTransId="{D644F934-A43C-49A5-B056-E129B1795BCE}" sibTransId="{585988BA-8AA5-4E58-9150-06321BB0AED1}"/>
    <dgm:cxn modelId="{302FAF31-92F4-4814-B92D-A41CD2F1FE1B}" srcId="{44B1154D-C9D8-4F3A-AC70-EE9E36E7FDFE}" destId="{B74A44AE-45F7-4754-967B-BDED0A42EFD3}" srcOrd="0" destOrd="0" parTransId="{E58BE271-DEAA-4D83-8979-7502B9DF966D}" sibTransId="{317B7AE1-0C5F-4509-877D-4D3F68CA3873}"/>
    <dgm:cxn modelId="{BF70C539-5851-4FBD-96F1-7B714917D4A6}" srcId="{EA58D96A-FDD4-452E-823F-32858BE0D0FD}" destId="{2C07381C-6A8F-4D40-8941-50E1170EE28B}" srcOrd="2" destOrd="0" parTransId="{BA34A008-C973-4BC3-9A97-FF2166314303}" sibTransId="{8C34DDBC-748C-47D4-9BA8-13906E537C72}"/>
    <dgm:cxn modelId="{E92DEA5D-0656-4ABD-8C6D-EB1BD697915A}" srcId="{44B1154D-C9D8-4F3A-AC70-EE9E36E7FDFE}" destId="{32C44EFE-9957-4B78-8D15-4DE678778CA8}" srcOrd="2" destOrd="0" parTransId="{D2980282-E384-41E0-B772-EF672CA5F37B}" sibTransId="{30BD53DB-5251-4E9F-9040-A9B87BFA724A}"/>
    <dgm:cxn modelId="{7E2FD25F-3EC8-4B79-AA16-8EA9009547A6}" srcId="{44B1154D-C9D8-4F3A-AC70-EE9E36E7FDFE}" destId="{EA58D96A-FDD4-452E-823F-32858BE0D0FD}" srcOrd="3" destOrd="0" parTransId="{A6B87BED-0B41-4C01-ACD6-507EFF3B5CF4}" sibTransId="{D44320B5-2547-4667-B379-F3F0764FC7B7}"/>
    <dgm:cxn modelId="{F68FC261-0DD9-4D78-BEAF-242D6DD4FB84}" type="presOf" srcId="{33D462DA-A0CD-4B0A-BE95-5122405E32F9}" destId="{6C986330-4AE5-4041-9167-D5D02E2E4078}" srcOrd="0" destOrd="1" presId="urn:microsoft.com/office/officeart/2005/8/layout/chevron1"/>
    <dgm:cxn modelId="{372D1D67-6058-4CE5-BEEB-6EBF185B3CEF}" type="presOf" srcId="{449244CD-DF77-4C7F-8841-7154756FA0D3}" destId="{620A983F-906D-47D9-BD61-895B312162E4}" srcOrd="0" destOrd="2" presId="urn:microsoft.com/office/officeart/2005/8/layout/chevron1"/>
    <dgm:cxn modelId="{C24C4868-1B35-4009-932C-2D0894211F6F}" type="presOf" srcId="{220DFB3D-C957-4350-B2DE-D91057D90B4F}" destId="{620A983F-906D-47D9-BD61-895B312162E4}" srcOrd="0" destOrd="0" presId="urn:microsoft.com/office/officeart/2005/8/layout/chevron1"/>
    <dgm:cxn modelId="{8951F44A-E5E6-4F32-AAAE-5111DAF8D042}" type="presOf" srcId="{AD806CDD-5D12-4BEE-9897-2CB9C285E18A}" destId="{620A983F-906D-47D9-BD61-895B312162E4}" srcOrd="0" destOrd="1" presId="urn:microsoft.com/office/officeart/2005/8/layout/chevron1"/>
    <dgm:cxn modelId="{3FCE426C-F1FC-46FB-BF57-587584AF4E00}" srcId="{32C44EFE-9957-4B78-8D15-4DE678778CA8}" destId="{220DFB3D-C957-4350-B2DE-D91057D90B4F}" srcOrd="0" destOrd="0" parTransId="{316B0E84-C87D-4CE8-B19A-D6646BF96174}" sibTransId="{89CDF638-C33A-4718-8B87-096ADA0E9FEC}"/>
    <dgm:cxn modelId="{1594734C-1488-47CC-AFDD-8EED4E75BDFD}" srcId="{B74A44AE-45F7-4754-967B-BDED0A42EFD3}" destId="{E442C828-3081-416B-A531-4D2DF82FADA5}" srcOrd="2" destOrd="0" parTransId="{17328A11-D8E9-4B32-9A7F-C640AEAA1438}" sibTransId="{C21F0263-FA4A-4C66-9EB0-9E95A58E528F}"/>
    <dgm:cxn modelId="{9AFBB24F-B530-430F-921C-1860F1A06664}" type="presOf" srcId="{916B3A40-DDF7-4E88-BE64-80E570356E22}" destId="{6C986330-4AE5-4041-9167-D5D02E2E4078}" srcOrd="0" destOrd="0" presId="urn:microsoft.com/office/officeart/2005/8/layout/chevron1"/>
    <dgm:cxn modelId="{16DC3972-B87C-448D-AACC-08964DFEFE2F}" type="presOf" srcId="{6CFBD36A-A49B-4ADD-96D2-D55D4064406F}" destId="{9CFE5D59-02C2-4046-830C-627F86D11EDD}" srcOrd="0" destOrd="0" presId="urn:microsoft.com/office/officeart/2005/8/layout/chevron1"/>
    <dgm:cxn modelId="{648EE155-9628-4CD8-BA5F-7C8B57F714F3}" type="presOf" srcId="{82DC7C96-1E0B-4A49-87A9-8313CC7A652D}" destId="{0261EFB0-C075-4C41-AC8F-E466269302DA}" srcOrd="0" destOrd="0" presId="urn:microsoft.com/office/officeart/2005/8/layout/chevron1"/>
    <dgm:cxn modelId="{098C7956-3812-48CE-AAA8-9A7F8D01428E}" type="presOf" srcId="{44B1154D-C9D8-4F3A-AC70-EE9E36E7FDFE}" destId="{0AF3E7E1-A050-45C5-BE37-9E516CFFCE14}" srcOrd="0" destOrd="0" presId="urn:microsoft.com/office/officeart/2005/8/layout/chevron1"/>
    <dgm:cxn modelId="{9D5F0283-B82C-4C9E-A298-3CCA1209FDB2}" srcId="{44B1154D-C9D8-4F3A-AC70-EE9E36E7FDFE}" destId="{56D37CF4-54CD-406B-9C7A-13DA13A233FC}" srcOrd="1" destOrd="0" parTransId="{ED0C1BE6-2BE4-45C3-9FB9-F1EFC79D6FE3}" sibTransId="{C1353A3E-F5F6-4EAF-AA92-4D82C424AE7D}"/>
    <dgm:cxn modelId="{4D47FA89-2950-42EA-B91C-E6D066D1BFC3}" type="presOf" srcId="{3776B8E3-9340-44FE-8E83-3FDBC8CF791D}" destId="{638F7393-1FC8-4007-9513-CD4B6209C26E}" srcOrd="0" destOrd="1" presId="urn:microsoft.com/office/officeart/2005/8/layout/chevron1"/>
    <dgm:cxn modelId="{C940A39A-C083-4797-A631-65BDB546E4B9}" type="presOf" srcId="{EA58D96A-FDD4-452E-823F-32858BE0D0FD}" destId="{66C3F10F-1242-46BD-AD00-7701E203FF96}" srcOrd="0" destOrd="0" presId="urn:microsoft.com/office/officeart/2005/8/layout/chevron1"/>
    <dgm:cxn modelId="{4059F2A3-6E5C-40AE-99E3-EBD61F12EDA2}" type="presOf" srcId="{FE92E46D-F8CF-4D42-BBB8-626CD320F9C9}" destId="{638F7393-1FC8-4007-9513-CD4B6209C26E}" srcOrd="0" destOrd="0" presId="urn:microsoft.com/office/officeart/2005/8/layout/chevron1"/>
    <dgm:cxn modelId="{DCC72BB2-EC9E-451E-82D2-C7F0F1BB46BE}" srcId="{32C44EFE-9957-4B78-8D15-4DE678778CA8}" destId="{AD806CDD-5D12-4BEE-9897-2CB9C285E18A}" srcOrd="1" destOrd="0" parTransId="{2341090E-2559-49F6-90B9-9D8DD9CDACC7}" sibTransId="{34DA61EE-691C-4CC9-81A2-A62FC3FB36A9}"/>
    <dgm:cxn modelId="{B6FA6EB4-6FCE-436C-AEAB-32F4F6D6621B}" srcId="{56D37CF4-54CD-406B-9C7A-13DA13A233FC}" destId="{6CFBD36A-A49B-4ADD-96D2-D55D4064406F}" srcOrd="0" destOrd="0" parTransId="{FEF5683F-2317-4595-815C-B34719908071}" sibTransId="{5F18D875-A68E-4391-A339-89A6C66BCD5E}"/>
    <dgm:cxn modelId="{DBB16FB6-42C7-4420-A1E9-683BF1D864A5}" type="presOf" srcId="{2C07381C-6A8F-4D40-8941-50E1170EE28B}" destId="{6C986330-4AE5-4041-9167-D5D02E2E4078}" srcOrd="0" destOrd="2" presId="urn:microsoft.com/office/officeart/2005/8/layout/chevron1"/>
    <dgm:cxn modelId="{9932C8C1-97BD-479C-9AF4-837E47AB651D}" srcId="{EA58D96A-FDD4-452E-823F-32858BE0D0FD}" destId="{33D462DA-A0CD-4B0A-BE95-5122405E32F9}" srcOrd="1" destOrd="0" parTransId="{6F0E71EE-4C12-442E-9C7A-735E6DB0DE5E}" sibTransId="{6D732B1C-1076-43F2-884E-5A0D3B5A3BFF}"/>
    <dgm:cxn modelId="{E1585FC3-FDD2-4E79-9ECC-3C6728B3354F}" type="presOf" srcId="{32C44EFE-9957-4B78-8D15-4DE678778CA8}" destId="{D33DD359-1C57-4182-B83C-FC8060DF64C7}" srcOrd="0" destOrd="0" presId="urn:microsoft.com/office/officeart/2005/8/layout/chevron1"/>
    <dgm:cxn modelId="{F12983C9-BCEE-40FE-A9E1-FC4370310CAE}" type="presOf" srcId="{01745840-F0DF-4041-AC3F-1DD27548042D}" destId="{9CFE5D59-02C2-4046-830C-627F86D11EDD}" srcOrd="0" destOrd="1" presId="urn:microsoft.com/office/officeart/2005/8/layout/chevron1"/>
    <dgm:cxn modelId="{FDB2DCCC-6CAD-4424-B74D-F689F2D48B7E}" srcId="{B74A44AE-45F7-4754-967B-BDED0A42EFD3}" destId="{3776B8E3-9340-44FE-8E83-3FDBC8CF791D}" srcOrd="1" destOrd="0" parTransId="{CD8945AF-AB34-471E-8437-73BE7FE68FD5}" sibTransId="{02F45918-B2E0-4ACA-81D1-94F00A71E60F}"/>
    <dgm:cxn modelId="{D0FA55CE-65E2-427C-88D2-03F067F5765A}" srcId="{EA58D96A-FDD4-452E-823F-32858BE0D0FD}" destId="{916B3A40-DDF7-4E88-BE64-80E570356E22}" srcOrd="0" destOrd="0" parTransId="{32A1F175-4F29-4EE2-9B9B-2ED443887801}" sibTransId="{82770823-CBA8-454B-8960-4FFF01DADDAB}"/>
    <dgm:cxn modelId="{0D1738E1-27AD-455C-A65F-A6F0550DA8D2}" srcId="{56D37CF4-54CD-406B-9C7A-13DA13A233FC}" destId="{01745840-F0DF-4041-AC3F-1DD27548042D}" srcOrd="1" destOrd="0" parTransId="{C90A74E4-7626-4AF1-ABF4-402B8E9902C5}" sibTransId="{0DCA9B4B-DD42-4244-8D8A-FFBEDD4A6C6E}"/>
    <dgm:cxn modelId="{C894FCE2-E203-4CCA-B94B-86757AB370C2}" type="presOf" srcId="{E442C828-3081-416B-A531-4D2DF82FADA5}" destId="{638F7393-1FC8-4007-9513-CD4B6209C26E}" srcOrd="0" destOrd="2" presId="urn:microsoft.com/office/officeart/2005/8/layout/chevron1"/>
    <dgm:cxn modelId="{3C0E9FE9-DEC3-4F40-AB59-678799009B9A}" type="presOf" srcId="{B74A44AE-45F7-4754-967B-BDED0A42EFD3}" destId="{153E3291-C0C8-44AA-9906-8CE62E8CE7D3}" srcOrd="0" destOrd="0" presId="urn:microsoft.com/office/officeart/2005/8/layout/chevron1"/>
    <dgm:cxn modelId="{7E614FEA-12C6-47C7-84A2-C4EDE048F35B}" srcId="{EA58D96A-FDD4-452E-823F-32858BE0D0FD}" destId="{917FD5F9-75EF-40B8-91E3-D881766011CE}" srcOrd="3" destOrd="0" parTransId="{25FDA281-B645-4598-A9AC-6E4BE4383A58}" sibTransId="{CF4F4B46-0845-43B5-902A-C0CA81E589B9}"/>
    <dgm:cxn modelId="{6E6B4BEB-C7E3-48AD-BABE-63DCA362DB9E}" type="presOf" srcId="{917FD5F9-75EF-40B8-91E3-D881766011CE}" destId="{6C986330-4AE5-4041-9167-D5D02E2E4078}" srcOrd="0" destOrd="3" presId="urn:microsoft.com/office/officeart/2005/8/layout/chevron1"/>
    <dgm:cxn modelId="{1D21033E-437B-4C77-9A31-0AF273E4D89C}" type="presParOf" srcId="{0AF3E7E1-A050-45C5-BE37-9E516CFFCE14}" destId="{E7579B83-42E3-4C0B-B7DC-716379FA2B24}" srcOrd="0" destOrd="0" presId="urn:microsoft.com/office/officeart/2005/8/layout/chevron1"/>
    <dgm:cxn modelId="{E2BB149F-847D-4E21-9E4B-3477690A9EBA}" type="presParOf" srcId="{E7579B83-42E3-4C0B-B7DC-716379FA2B24}" destId="{153E3291-C0C8-44AA-9906-8CE62E8CE7D3}" srcOrd="0" destOrd="0" presId="urn:microsoft.com/office/officeart/2005/8/layout/chevron1"/>
    <dgm:cxn modelId="{945385D7-7AEA-4CFE-8CF9-650F0C0E477C}" type="presParOf" srcId="{E7579B83-42E3-4C0B-B7DC-716379FA2B24}" destId="{638F7393-1FC8-4007-9513-CD4B6209C26E}" srcOrd="1" destOrd="0" presId="urn:microsoft.com/office/officeart/2005/8/layout/chevron1"/>
    <dgm:cxn modelId="{874939A3-3DD5-493D-BA4B-F97EA9F6B00D}" type="presParOf" srcId="{0AF3E7E1-A050-45C5-BE37-9E516CFFCE14}" destId="{F5421DCF-E10A-4084-90F7-BE45357EBBCB}" srcOrd="1" destOrd="0" presId="urn:microsoft.com/office/officeart/2005/8/layout/chevron1"/>
    <dgm:cxn modelId="{9A18A33E-9852-4C8E-BF00-53BB3114888C}" type="presParOf" srcId="{0AF3E7E1-A050-45C5-BE37-9E516CFFCE14}" destId="{915E117B-9021-4D43-B214-8BBA9882436E}" srcOrd="2" destOrd="0" presId="urn:microsoft.com/office/officeart/2005/8/layout/chevron1"/>
    <dgm:cxn modelId="{DAABD4CF-45A2-4765-B65B-510795B0737D}" type="presParOf" srcId="{915E117B-9021-4D43-B214-8BBA9882436E}" destId="{3D1A0812-57FA-4C47-BE3D-8B4C24245F17}" srcOrd="0" destOrd="0" presId="urn:microsoft.com/office/officeart/2005/8/layout/chevron1"/>
    <dgm:cxn modelId="{9655C306-86B9-4FE1-AA27-A9AA87B6637C}" type="presParOf" srcId="{915E117B-9021-4D43-B214-8BBA9882436E}" destId="{9CFE5D59-02C2-4046-830C-627F86D11EDD}" srcOrd="1" destOrd="0" presId="urn:microsoft.com/office/officeart/2005/8/layout/chevron1"/>
    <dgm:cxn modelId="{E1E3CDFD-564F-4AA3-A6EC-41DB4AE282A3}" type="presParOf" srcId="{0AF3E7E1-A050-45C5-BE37-9E516CFFCE14}" destId="{BB070CC9-7B98-412A-898F-76C4FDB3BB01}" srcOrd="3" destOrd="0" presId="urn:microsoft.com/office/officeart/2005/8/layout/chevron1"/>
    <dgm:cxn modelId="{0D597080-9D4E-4143-A98D-B9B2D4CCA33C}" type="presParOf" srcId="{0AF3E7E1-A050-45C5-BE37-9E516CFFCE14}" destId="{D7F8AD95-F731-438E-BE05-3E52911BFEA4}" srcOrd="4" destOrd="0" presId="urn:microsoft.com/office/officeart/2005/8/layout/chevron1"/>
    <dgm:cxn modelId="{3170B6AC-6F5B-413B-893A-4086D4052930}" type="presParOf" srcId="{D7F8AD95-F731-438E-BE05-3E52911BFEA4}" destId="{D33DD359-1C57-4182-B83C-FC8060DF64C7}" srcOrd="0" destOrd="0" presId="urn:microsoft.com/office/officeart/2005/8/layout/chevron1"/>
    <dgm:cxn modelId="{CB56DE3D-1160-4563-84BA-71735506DDF3}" type="presParOf" srcId="{D7F8AD95-F731-438E-BE05-3E52911BFEA4}" destId="{620A983F-906D-47D9-BD61-895B312162E4}" srcOrd="1" destOrd="0" presId="urn:microsoft.com/office/officeart/2005/8/layout/chevron1"/>
    <dgm:cxn modelId="{ED899721-3FB3-45C9-B388-3BFD73F6FA7B}" type="presParOf" srcId="{0AF3E7E1-A050-45C5-BE37-9E516CFFCE14}" destId="{3F2C193A-9339-4D7E-A24A-B492F104665D}" srcOrd="5" destOrd="0" presId="urn:microsoft.com/office/officeart/2005/8/layout/chevron1"/>
    <dgm:cxn modelId="{3DF34CA9-F86A-4F7B-B28F-B77905A27285}" type="presParOf" srcId="{0AF3E7E1-A050-45C5-BE37-9E516CFFCE14}" destId="{F9FA18B2-72D1-4D56-B7A1-D4F5E04DCEAE}" srcOrd="6" destOrd="0" presId="urn:microsoft.com/office/officeart/2005/8/layout/chevron1"/>
    <dgm:cxn modelId="{443CDBD7-A9C1-45FD-9CAB-680FA937F2D3}" type="presParOf" srcId="{F9FA18B2-72D1-4D56-B7A1-D4F5E04DCEAE}" destId="{66C3F10F-1242-46BD-AD00-7701E203FF96}" srcOrd="0" destOrd="0" presId="urn:microsoft.com/office/officeart/2005/8/layout/chevron1"/>
    <dgm:cxn modelId="{6908DE33-F684-4001-92FE-FB3E1101E7CE}" type="presParOf" srcId="{F9FA18B2-72D1-4D56-B7A1-D4F5E04DCEAE}" destId="{6C986330-4AE5-4041-9167-D5D02E2E4078}" srcOrd="1" destOrd="0" presId="urn:microsoft.com/office/officeart/2005/8/layout/chevron1"/>
    <dgm:cxn modelId="{0712F989-0C05-4D4D-849F-448243D98602}" type="presParOf" srcId="{0AF3E7E1-A050-45C5-BE37-9E516CFFCE14}" destId="{28887A7C-7A2E-4980-974D-1326CF2C64DD}" srcOrd="7" destOrd="0" presId="urn:microsoft.com/office/officeart/2005/8/layout/chevron1"/>
    <dgm:cxn modelId="{00C22D22-A44A-4D63-B24C-8A49FE3AB4A6}" type="presParOf" srcId="{0AF3E7E1-A050-45C5-BE37-9E516CFFCE14}" destId="{F7248409-024B-469F-9B68-44C671D3FC0E}" srcOrd="8" destOrd="0" presId="urn:microsoft.com/office/officeart/2005/8/layout/chevron1"/>
    <dgm:cxn modelId="{59C26F9C-9F61-4466-BB80-11D74299CDEE}" type="presParOf" srcId="{F7248409-024B-469F-9B68-44C671D3FC0E}" destId="{0261EFB0-C075-4C41-AC8F-E466269302DA}" srcOrd="0" destOrd="0" presId="urn:microsoft.com/office/officeart/2005/8/layout/chevron1"/>
    <dgm:cxn modelId="{AC583D2B-128D-40A7-8681-A26BFE431482}" type="presParOf" srcId="{F7248409-024B-469F-9B68-44C671D3FC0E}" destId="{BACAFE5B-DC94-476F-BE83-DE45FE94217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3291-C0C8-44AA-9906-8CE62E8CE7D3}">
      <dsp:nvSpPr>
        <dsp:cNvPr id="0" name=""/>
        <dsp:cNvSpPr/>
      </dsp:nvSpPr>
      <dsp:spPr>
        <a:xfrm>
          <a:off x="5865" y="1005077"/>
          <a:ext cx="2325326" cy="81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Demonstration site survey</a:t>
          </a:r>
          <a:endParaRPr lang="en-GB" sz="1500" kern="1200" dirty="0"/>
        </a:p>
      </dsp:txBody>
      <dsp:txXfrm>
        <a:off x="410865" y="1005077"/>
        <a:ext cx="1515326" cy="810000"/>
      </dsp:txXfrm>
    </dsp:sp>
    <dsp:sp modelId="{638F7393-1FC8-4007-9513-CD4B6209C26E}">
      <dsp:nvSpPr>
        <dsp:cNvPr id="0" name=""/>
        <dsp:cNvSpPr/>
      </dsp:nvSpPr>
      <dsp:spPr>
        <a:xfrm>
          <a:off x="5865" y="1916327"/>
          <a:ext cx="1860260" cy="149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Occupant questionnaires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Site plans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Transformation into table format</a:t>
          </a:r>
          <a:endParaRPr lang="en-GB" sz="1500" kern="1200" dirty="0"/>
        </a:p>
      </dsp:txBody>
      <dsp:txXfrm>
        <a:off x="5865" y="1916327"/>
        <a:ext cx="1860260" cy="1495019"/>
      </dsp:txXfrm>
    </dsp:sp>
    <dsp:sp modelId="{3D1A0812-57FA-4C47-BE3D-8B4C24245F17}">
      <dsp:nvSpPr>
        <dsp:cNvPr id="0" name=""/>
        <dsp:cNvSpPr/>
      </dsp:nvSpPr>
      <dsp:spPr>
        <a:xfrm>
          <a:off x="2115191" y="1005077"/>
          <a:ext cx="2325326" cy="81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Third-party data </a:t>
          </a:r>
          <a:endParaRPr lang="en-GB" sz="1500" kern="1200" dirty="0"/>
        </a:p>
      </dsp:txBody>
      <dsp:txXfrm>
        <a:off x="2520191" y="1005077"/>
        <a:ext cx="1515326" cy="810000"/>
      </dsp:txXfrm>
    </dsp:sp>
    <dsp:sp modelId="{9CFE5D59-02C2-4046-830C-627F86D11EDD}">
      <dsp:nvSpPr>
        <dsp:cNvPr id="0" name=""/>
        <dsp:cNvSpPr/>
      </dsp:nvSpPr>
      <dsp:spPr>
        <a:xfrm>
          <a:off x="2115191" y="1916327"/>
          <a:ext cx="1860260" cy="149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Description of data points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Linking to time series storage</a:t>
          </a:r>
          <a:endParaRPr lang="en-GB" sz="1500" kern="1200" dirty="0"/>
        </a:p>
      </dsp:txBody>
      <dsp:txXfrm>
        <a:off x="2115191" y="1916327"/>
        <a:ext cx="1860260" cy="1495019"/>
      </dsp:txXfrm>
    </dsp:sp>
    <dsp:sp modelId="{D33DD359-1C57-4182-B83C-FC8060DF64C7}">
      <dsp:nvSpPr>
        <dsp:cNvPr id="0" name=""/>
        <dsp:cNvSpPr/>
      </dsp:nvSpPr>
      <dsp:spPr>
        <a:xfrm>
          <a:off x="4224517" y="1005077"/>
          <a:ext cx="2325326" cy="81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Commissioning data collection</a:t>
          </a:r>
          <a:endParaRPr lang="en-GB" sz="1500" kern="1200" dirty="0"/>
        </a:p>
      </dsp:txBody>
      <dsp:txXfrm>
        <a:off x="4629517" y="1005077"/>
        <a:ext cx="1515326" cy="810000"/>
      </dsp:txXfrm>
    </dsp:sp>
    <dsp:sp modelId="{620A983F-906D-47D9-BD61-895B312162E4}">
      <dsp:nvSpPr>
        <dsp:cNvPr id="0" name=""/>
        <dsp:cNvSpPr/>
      </dsp:nvSpPr>
      <dsp:spPr>
        <a:xfrm>
          <a:off x="4224517" y="1916327"/>
          <a:ext cx="1860260" cy="149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Device ids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Locations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Links to monitoring data storage</a:t>
          </a:r>
          <a:endParaRPr lang="en-GB" sz="1500" kern="1200" dirty="0"/>
        </a:p>
      </dsp:txBody>
      <dsp:txXfrm>
        <a:off x="4224517" y="1916327"/>
        <a:ext cx="1860260" cy="1495019"/>
      </dsp:txXfrm>
    </dsp:sp>
    <dsp:sp modelId="{66C3F10F-1242-46BD-AD00-7701E203FF96}">
      <dsp:nvSpPr>
        <dsp:cNvPr id="0" name=""/>
        <dsp:cNvSpPr/>
      </dsp:nvSpPr>
      <dsp:spPr>
        <a:xfrm>
          <a:off x="6333844" y="1005077"/>
          <a:ext cx="2325326" cy="81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Transformation into triplets</a:t>
          </a:r>
          <a:endParaRPr lang="en-GB" sz="1500" kern="1200" dirty="0"/>
        </a:p>
      </dsp:txBody>
      <dsp:txXfrm>
        <a:off x="6738844" y="1005077"/>
        <a:ext cx="1515326" cy="810000"/>
      </dsp:txXfrm>
    </dsp:sp>
    <dsp:sp modelId="{6C986330-4AE5-4041-9167-D5D02E2E4078}">
      <dsp:nvSpPr>
        <dsp:cNvPr id="0" name=""/>
        <dsp:cNvSpPr/>
      </dsp:nvSpPr>
      <dsp:spPr>
        <a:xfrm>
          <a:off x="6333844" y="1916327"/>
          <a:ext cx="1860260" cy="149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Setup of transformation rules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Transformation of the collected dataset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6333844" y="1916327"/>
        <a:ext cx="1860260" cy="1495019"/>
      </dsp:txXfrm>
    </dsp:sp>
    <dsp:sp modelId="{0261EFB0-C075-4C41-AC8F-E466269302DA}">
      <dsp:nvSpPr>
        <dsp:cNvPr id="0" name=""/>
        <dsp:cNvSpPr/>
      </dsp:nvSpPr>
      <dsp:spPr>
        <a:xfrm>
          <a:off x="8443170" y="1005077"/>
          <a:ext cx="2325326" cy="81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Usage</a:t>
          </a:r>
          <a:endParaRPr lang="en-GB" sz="1500" kern="1200" dirty="0"/>
        </a:p>
      </dsp:txBody>
      <dsp:txXfrm>
        <a:off x="8848170" y="1005077"/>
        <a:ext cx="1515326" cy="8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1325-2C7A-4B4B-B2B0-2233AFA2673D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B668B-5C1A-4523-8AEF-F91BC6F61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7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0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7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8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2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5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B668B-5C1A-4523-8AEF-F91BC6F6128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1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67801"/>
            <a:ext cx="10769601" cy="1495743"/>
          </a:xfrm>
        </p:spPr>
        <p:txBody>
          <a:bodyPr anchor="b"/>
          <a:lstStyle>
            <a:lvl1pPr>
              <a:lnSpc>
                <a:spcPts val="5333"/>
              </a:lnSpc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3290517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06967" y="4476047"/>
            <a:ext cx="10769600" cy="1550640"/>
          </a:xfrm>
        </p:spPr>
        <p:txBody>
          <a:bodyPr/>
          <a:lstStyle>
            <a:lvl1pPr>
              <a:buNone/>
              <a:defRPr sz="2133">
                <a:solidFill>
                  <a:srgbClr val="000A10"/>
                </a:solidFill>
              </a:defRPr>
            </a:lvl1pPr>
            <a:lvl2pPr>
              <a:defRPr sz="2400">
                <a:solidFill>
                  <a:srgbClr val="000A10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2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710795" y="1237921"/>
            <a:ext cx="10781056" cy="4780236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A39F7-97EC-2142-B264-F44D66BBE89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17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88D3A-B182-8949-9F70-1309707E4E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D64C-CCF5-CC4A-BA46-EEB0FF8EC03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719669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719669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719669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3590396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3590396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3590396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6461123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6461123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6461123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9331851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9331851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9331851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8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3450614" y="3979398"/>
            <a:ext cx="6568468" cy="519653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10421" y="0"/>
            <a:ext cx="12212841" cy="68580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586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E0FA-BD08-44F8-B26F-886F3048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4A55-F493-46CB-B0DF-7561CA85B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6954-3584-46A2-B25C-FE042D90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6462-05F1-4ECE-9096-BEEB53E482E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44331-E054-4E3B-8CC6-9BC807D4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948BD-221E-417F-9465-F14BD03D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2AA-83EB-4722-8C14-7CF1F923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B77B-45C0-438F-A8BC-1C00EC4A0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6D89E-1EFF-41FD-A03E-FFF90F7FC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0C1AE-7630-4AFF-BD64-DFE97032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7B43A-5793-4C79-9260-202BB563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0002-8593-4B70-95CF-38750349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6200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A57A-A384-4DE3-AAF5-6318F3BF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067A-6D9C-4566-8736-47A1D9D1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191F9-4D4B-49E2-9F0F-D73AE73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6462-05F1-4ECE-9096-BEEB53E482E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E6EA-8B93-4020-8421-B4B5E57F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A5FF8-7CDC-41E9-8B04-E34DEE8B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2AA-83EB-4722-8C14-7CF1F923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1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557A-93E5-4A41-A797-38D1AA9C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24CB9-49B6-45FB-A518-C9E294DB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2DDE-073A-41B4-BD18-198714F2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F2B8-0C7A-4398-8C77-568DF712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39ED-33A0-42FE-BEA1-606EF6B6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62461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E6DC-A4D5-4D6B-9AAA-A797C951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66A7-FEA1-4B18-B16A-6A57DFB41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1DE1E-1231-4C9A-8A22-C2F9987E6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88E9E-228E-4996-A747-3D8FD239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D2B9A-9771-443D-B579-85A7F39A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2128F-3DAA-40A5-A198-AA0AE1CB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838823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13AA-966B-497A-B92E-00EE8C8E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C76E0-DD2D-4B4A-A914-B70D111F3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15A7A-4AE4-477C-BBFD-9FEB8228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6AED8-8437-4CCB-AB97-179B81A30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37FCE-9FAE-4585-9360-F1CEDAF2D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7539E-ABBC-423F-9082-4A5A4AD4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D7F15-F749-4B0B-9661-AA8FA80C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7F9E9-CE50-4D11-8D23-5EB619CB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6649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4950105"/>
            <a:ext cx="10769601" cy="612161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558924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711203" y="1914104"/>
            <a:ext cx="10779263" cy="2998797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0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EB87-0EEA-466D-BC51-2E38BD48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C1576-059A-47AB-9C18-133E11B4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8F3FD-B225-4F20-BC37-400AD56B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47F8D-3AB2-4334-8FAC-64C4AAE1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29927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8EF7B-EBA1-4CDC-9500-7F7AF253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A5DA-7E8F-4362-94A7-0B8896FB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1DD2-1916-48E8-86E2-03D4053A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29289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C69D-5B86-4958-A629-0428E145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9EEE-F5DE-44DE-A5DF-0EFEFAE0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94422-07C0-4274-9C00-50ABB7C3A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95A74-E71D-4CD3-9816-B0046484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EDB1B-4A4E-4A29-BF75-9C50BE37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FAA5-94EF-47D0-8312-31060E2C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68046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5D5D-7404-4972-8898-9BB7DD11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7734E-825D-4D6C-A5AB-FC7D938A0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4A983-13F1-4D11-B3DB-726D84E2B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FA67B-D14B-45D5-A813-01E98DEC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330E-C250-493E-BE64-573AE8ED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DBD3-66A4-42E0-AE8B-398E5AF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66455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DE25-5C7B-4D70-9872-41FD0EE8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762C5-5444-4305-B0F7-1BE37EFDE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58600-1A5C-45EA-ABAF-81A0BA2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2BED-08E4-4DE8-BDE5-0BBFA109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00AD-C322-428A-88F7-3AF08ED8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865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0F1F9-36FD-4760-B1E7-959D149D6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A26BD-4B03-4E2F-8B52-A350176F1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13A19-1478-4D23-9A75-8AD28628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88DA-2B29-402C-9952-8CF3B963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E74F-E839-4422-B2E9-6B204F4E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5510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666369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6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780613" cy="441649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6967" y="356659"/>
            <a:ext cx="8365364" cy="96010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B4F74-2901-1B4A-A15E-8C1388FF047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6969" y="1584797"/>
            <a:ext cx="10773833" cy="29075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953493"/>
            <a:ext cx="10780613" cy="406779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C4669-B5B2-424D-A5E6-D35A4A957E1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7F6EC-59F6-4747-AD02-8B2929E149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CDA6A-1854-574C-A769-87800A42670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6192012" y="1602349"/>
            <a:ext cx="5299625" cy="4418939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62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7F6EC-59F6-4747-AD02-8B2929E149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CDA6A-1854-574C-A769-87800A42670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6192011" y="1604797"/>
            <a:ext cx="528058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88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88D3A-B182-8949-9F70-1309707E4E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D64C-CCF5-CC4A-BA46-EEB0FF8EC03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710806" y="1602349"/>
            <a:ext cx="10780831" cy="4418939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24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F9002-F3AC-9D48-9425-5ADC68E2404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333" b="0" i="0" u="none" strike="noStrike" kern="1200" cap="none" spc="0" normalizeH="0" baseline="0" noProof="0">
                  <a:ln>
                    <a:noFill/>
                  </a:ln>
                  <a:solidFill>
                    <a:srgbClr val="666369"/>
                  </a:solidFill>
                  <a:effectLst/>
                  <a:uLnTx/>
                  <a:uFillTx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0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706967" y="356659"/>
            <a:ext cx="8365364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968" y="1602318"/>
            <a:ext cx="10773833" cy="44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6021919" y="427039"/>
            <a:ext cx="1096433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9421521" y="347617"/>
            <a:ext cx="2057780" cy="4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59824" indent="-359824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713300" indent="-353475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73124" indent="-359824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454113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807588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590E9-AC1D-49FF-ACAA-4557C6F6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105CE-6D0C-453C-A407-1AA509551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45892-FA98-4A62-ACC7-5774F7163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97BF1-BDDE-E74D-BA45-32BDC1105D8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3E08-33EC-4D90-AAB4-565FB3FDC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8BE9-B530-464F-B32B-4AB12B827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BEAF-778C-7446-863C-7292389481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6C7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D6C74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BA6BC78-078E-418F-891F-35B1AAAF8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9421521" y="347617"/>
            <a:ext cx="2057780" cy="4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www.inbetween-project.eu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BBC4-33E0-4104-8860-B1BCD351F2E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dirty="0"/>
              <a:t>Design and integration of project-specific ontology for data analytics support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F7CDB-919B-4753-B60A-CCDCD43292E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96002" y="3591099"/>
            <a:ext cx="10765367" cy="1194600"/>
          </a:xfrm>
        </p:spPr>
        <p:txBody>
          <a:bodyPr/>
          <a:lstStyle/>
          <a:p>
            <a:r>
              <a:rPr lang="en-GB" dirty="0" err="1"/>
              <a:t>Miloš</a:t>
            </a:r>
            <a:r>
              <a:rPr lang="en-GB" dirty="0"/>
              <a:t> </a:t>
            </a:r>
            <a:r>
              <a:rPr lang="en-GB" dirty="0" err="1"/>
              <a:t>Šipetić</a:t>
            </a:r>
            <a:r>
              <a:rPr lang="en-GB" dirty="0"/>
              <a:t>, Reinhard Jentsch, Judit Aizpuru, Jan Kurzidim</a:t>
            </a:r>
          </a:p>
          <a:p>
            <a:r>
              <a:rPr lang="en-US" dirty="0"/>
              <a:t>A</a:t>
            </a:r>
            <a:r>
              <a:rPr lang="en-GB" dirty="0" err="1"/>
              <a:t>ustrian</a:t>
            </a:r>
            <a:r>
              <a:rPr lang="en-GB" dirty="0"/>
              <a:t> institute of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C2FF-E1BB-435E-A31C-B5EB1663D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967" y="5193791"/>
            <a:ext cx="10769600" cy="832895"/>
          </a:xfrm>
        </p:spPr>
        <p:txBody>
          <a:bodyPr/>
          <a:lstStyle/>
          <a:p>
            <a:pPr algn="ctr"/>
            <a:r>
              <a:rPr lang="en-US" sz="3200" dirty="0"/>
              <a:t>Linked data in architecture and construction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20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24BD-24C9-4E32-A674-6769A7D2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elements specializations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86B27-97A9-43E2-8806-115821CE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4104"/>
            <a:ext cx="10280904" cy="38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A303-CE71-40F6-AC42-26D26EB7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usage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15B46-62C2-42AE-93AF-6D47AA18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31" y="1583880"/>
            <a:ext cx="10471405" cy="49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F339-8677-41FC-8F2E-445CFADF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data and </a:t>
            </a:r>
            <a:br>
              <a:rPr lang="en-US" dirty="0"/>
            </a:br>
            <a:r>
              <a:rPr lang="en-US" dirty="0"/>
              <a:t>object properties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AFAA3-528B-4C00-A610-03B0BF54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762375" cy="428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0A9F5-4174-461F-A750-887E9944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97075"/>
            <a:ext cx="37719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EE40F-C3FB-4687-814F-4A3857570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920750"/>
            <a:ext cx="3619500" cy="5191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67ACD4-2F01-4314-A200-07A18AC96E25}"/>
              </a:ext>
            </a:extLst>
          </p:cNvPr>
          <p:cNvSpPr/>
          <p:nvPr/>
        </p:nvSpPr>
        <p:spPr bwMode="auto">
          <a:xfrm>
            <a:off x="1147156" y="3050771"/>
            <a:ext cx="2568633" cy="166254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1291F-CA06-408A-8199-533EBF758E35}"/>
              </a:ext>
            </a:extLst>
          </p:cNvPr>
          <p:cNvSpPr/>
          <p:nvPr/>
        </p:nvSpPr>
        <p:spPr bwMode="auto">
          <a:xfrm>
            <a:off x="1147155" y="4746971"/>
            <a:ext cx="2568633" cy="166254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9C9FA6-679F-4698-9455-8C109A176875}"/>
              </a:ext>
            </a:extLst>
          </p:cNvPr>
          <p:cNvSpPr/>
          <p:nvPr/>
        </p:nvSpPr>
        <p:spPr bwMode="auto">
          <a:xfrm>
            <a:off x="1147155" y="4581323"/>
            <a:ext cx="2568633" cy="166254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CE4F2C-7809-4D69-939C-573BBA58E5E0}"/>
              </a:ext>
            </a:extLst>
          </p:cNvPr>
          <p:cNvSpPr/>
          <p:nvPr/>
        </p:nvSpPr>
        <p:spPr bwMode="auto">
          <a:xfrm>
            <a:off x="1147154" y="3216722"/>
            <a:ext cx="2568633" cy="59882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ADACF-C458-4B30-B6A5-B1CE7766D674}"/>
              </a:ext>
            </a:extLst>
          </p:cNvPr>
          <p:cNvSpPr/>
          <p:nvPr/>
        </p:nvSpPr>
        <p:spPr bwMode="auto">
          <a:xfrm>
            <a:off x="1123515" y="1997075"/>
            <a:ext cx="2568633" cy="166254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05E43-EAC0-4E1E-B5C7-8E79E131B1CB}"/>
              </a:ext>
            </a:extLst>
          </p:cNvPr>
          <p:cNvSpPr/>
          <p:nvPr/>
        </p:nvSpPr>
        <p:spPr bwMode="auto">
          <a:xfrm>
            <a:off x="1147153" y="3958777"/>
            <a:ext cx="2568633" cy="622546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9BFB8F-09C6-442C-92FB-8BCB90C49875}"/>
              </a:ext>
            </a:extLst>
          </p:cNvPr>
          <p:cNvSpPr/>
          <p:nvPr/>
        </p:nvSpPr>
        <p:spPr bwMode="auto">
          <a:xfrm>
            <a:off x="1147152" y="5632564"/>
            <a:ext cx="2568633" cy="47931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29135F-A3B5-4862-B890-F311873100F1}"/>
              </a:ext>
            </a:extLst>
          </p:cNvPr>
          <p:cNvSpPr/>
          <p:nvPr/>
        </p:nvSpPr>
        <p:spPr bwMode="auto">
          <a:xfrm>
            <a:off x="5007031" y="2617902"/>
            <a:ext cx="2931624" cy="74044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DBE680-2EA4-4CFD-A1FA-0D49F647580A}"/>
              </a:ext>
            </a:extLst>
          </p:cNvPr>
          <p:cNvSpPr/>
          <p:nvPr/>
        </p:nvSpPr>
        <p:spPr bwMode="auto">
          <a:xfrm>
            <a:off x="8649695" y="3516131"/>
            <a:ext cx="2931624" cy="106519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8A9A8C-DF78-4BB7-A88E-D6435F5522B5}"/>
              </a:ext>
            </a:extLst>
          </p:cNvPr>
          <p:cNvSpPr/>
          <p:nvPr/>
        </p:nvSpPr>
        <p:spPr bwMode="auto">
          <a:xfrm>
            <a:off x="8649695" y="4872060"/>
            <a:ext cx="2931624" cy="63554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rgbClr val="666369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8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973E-086D-407B-8289-A0D2EB16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integration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C04153-276B-4540-BB7C-79B391A29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56109"/>
              </p:ext>
            </p:extLst>
          </p:nvPr>
        </p:nvGraphicFramePr>
        <p:xfrm>
          <a:off x="706438" y="1601788"/>
          <a:ext cx="10774362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52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BB0C-5B2D-47DC-83FD-CE4F32FC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Cellfie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2D7FFD-88DA-4FE0-AEB4-D79DB9B2C9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697" y="1601788"/>
            <a:ext cx="8445844" cy="441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57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C0AB57-0A56-4761-8CFB-3B9EE4A6B5F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9ACFEDD-B911-453B-B4D1-6069C923B5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25CD-6BDE-4D74-BE2C-9B247052B84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73800"/>
            <a:ext cx="2540000" cy="227013"/>
          </a:xfrm>
        </p:spPr>
        <p:txBody>
          <a:bodyPr/>
          <a:lstStyle/>
          <a:p>
            <a:fld id="{9A257DBB-DBCF-4300-BF80-3B6D1DC17AA0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0835-3803-488B-9BBC-5D340BF24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59950" y="6275388"/>
            <a:ext cx="2432050" cy="227012"/>
          </a:xfrm>
        </p:spPr>
        <p:txBody>
          <a:bodyPr/>
          <a:lstStyle/>
          <a:p>
            <a:fld id="{694C52AA-83EB-4722-8C14-7CF1F9239C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8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D035-0835-46CF-8E58-5A6EE57E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occupancy sensor – 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23C3-EA01-4763-8C59-2DEDF23C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323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 occupancy detection methods are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Privacy invading</a:t>
            </a:r>
          </a:p>
          <a:p>
            <a:pPr lvl="1"/>
            <a:r>
              <a:rPr lang="en-US" dirty="0"/>
              <a:t>imprecise</a:t>
            </a:r>
          </a:p>
          <a:p>
            <a:r>
              <a:rPr lang="en-US" dirty="0"/>
              <a:t>Usually based on</a:t>
            </a:r>
          </a:p>
          <a:p>
            <a:pPr lvl="1"/>
            <a:r>
              <a:rPr lang="en-US" dirty="0"/>
              <a:t>Cameras</a:t>
            </a:r>
          </a:p>
          <a:p>
            <a:pPr lvl="1"/>
            <a:r>
              <a:rPr lang="en-US" dirty="0"/>
              <a:t>Person counting</a:t>
            </a:r>
          </a:p>
          <a:p>
            <a:pPr lvl="1"/>
            <a:r>
              <a:rPr lang="en-US" dirty="0"/>
              <a:t>Motion sensors with time threshold</a:t>
            </a:r>
          </a:p>
          <a:p>
            <a:r>
              <a:rPr lang="en-US" dirty="0"/>
              <a:t>For specific residential scenarios useful to have occupancy information</a:t>
            </a:r>
          </a:p>
          <a:p>
            <a:r>
              <a:rPr lang="en-US" dirty="0"/>
              <a:t>With additional information it is possible to use motion sensors to infer occupancy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pic>
        <p:nvPicPr>
          <p:cNvPr id="4" name="Imagen 33">
            <a:extLst>
              <a:ext uri="{FF2B5EF4-FFF2-40B4-BE49-F238E27FC236}">
                <a16:creationId xmlns:a16="http://schemas.microsoft.com/office/drawing/2014/main" id="{087A01B1-02CB-4FB0-A7A4-72022061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36" y="1897899"/>
            <a:ext cx="2780665" cy="181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2">
            <a:extLst>
              <a:ext uri="{FF2B5EF4-FFF2-40B4-BE49-F238E27FC236}">
                <a16:creationId xmlns:a16="http://schemas.microsoft.com/office/drawing/2014/main" id="{76982AE4-EFE4-49D0-A499-DDB5FDD274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68" y="3738606"/>
            <a:ext cx="2215400" cy="243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4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C4AA-2731-49B7-B971-55F7504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occupancy sensor – solution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D2D7-BE5C-4DA2-B5D9-59E35AE7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 contextual data to infer occupancy </a:t>
            </a:r>
          </a:p>
          <a:p>
            <a:pPr lvl="1"/>
            <a:r>
              <a:rPr lang="en-US" dirty="0"/>
              <a:t>Dwelling entrance door status</a:t>
            </a:r>
          </a:p>
          <a:p>
            <a:pPr lvl="1"/>
            <a:r>
              <a:rPr lang="en-US" dirty="0"/>
              <a:t>Motion sensor data</a:t>
            </a:r>
          </a:p>
          <a:p>
            <a:r>
              <a:rPr lang="en-US" dirty="0"/>
              <a:t>Need to know:</a:t>
            </a:r>
          </a:p>
          <a:p>
            <a:pPr lvl="1"/>
            <a:r>
              <a:rPr lang="en-US" dirty="0"/>
              <a:t>topology in very rough outlines</a:t>
            </a:r>
          </a:p>
          <a:p>
            <a:pPr lvl="1"/>
            <a:r>
              <a:rPr lang="en-US" dirty="0"/>
              <a:t>Time series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4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F070-CFD9-44B7-952F-C67EBD61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occupancy sensor – state change diagram</a:t>
            </a:r>
            <a:endParaRPr lang="en-GB" dirty="0"/>
          </a:p>
        </p:txBody>
      </p:sp>
      <p:grpSp>
        <p:nvGrpSpPr>
          <p:cNvPr id="4" name="Canvas 8">
            <a:extLst>
              <a:ext uri="{FF2B5EF4-FFF2-40B4-BE49-F238E27FC236}">
                <a16:creationId xmlns:a16="http://schemas.microsoft.com/office/drawing/2014/main" id="{E4B3321C-4355-4B48-8579-5B81236CCEF8}"/>
              </a:ext>
            </a:extLst>
          </p:cNvPr>
          <p:cNvGrpSpPr/>
          <p:nvPr/>
        </p:nvGrpSpPr>
        <p:grpSpPr>
          <a:xfrm>
            <a:off x="899514" y="1537855"/>
            <a:ext cx="9757402" cy="4497185"/>
            <a:chOff x="-14232" y="0"/>
            <a:chExt cx="4407162" cy="25628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FFBB42-12C4-4736-BEF6-25BAD8D7A071}"/>
                </a:ext>
              </a:extLst>
            </p:cNvPr>
            <p:cNvSpPr/>
            <p:nvPr/>
          </p:nvSpPr>
          <p:spPr>
            <a:xfrm>
              <a:off x="0" y="0"/>
              <a:ext cx="4392930" cy="2562860"/>
            </a:xfrm>
            <a:prstGeom prst="rect">
              <a:avLst/>
            </a:prstGeom>
          </p:spPr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9FC170-8746-4F82-B8B8-B77552F5A0E9}"/>
                </a:ext>
              </a:extLst>
            </p:cNvPr>
            <p:cNvSpPr/>
            <p:nvPr/>
          </p:nvSpPr>
          <p:spPr>
            <a:xfrm>
              <a:off x="433705" y="1056640"/>
              <a:ext cx="311150" cy="292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44145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4D52FE-C3B8-4A52-BAC1-A50FE803EF63}"/>
                </a:ext>
              </a:extLst>
            </p:cNvPr>
            <p:cNvSpPr/>
            <p:nvPr/>
          </p:nvSpPr>
          <p:spPr>
            <a:xfrm>
              <a:off x="2600620" y="1056935"/>
              <a:ext cx="311150" cy="292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D0310-A0C5-4D2A-8B9A-D67CB5E7989C}"/>
                </a:ext>
              </a:extLst>
            </p:cNvPr>
            <p:cNvSpPr/>
            <p:nvPr/>
          </p:nvSpPr>
          <p:spPr>
            <a:xfrm>
              <a:off x="1517310" y="1056640"/>
              <a:ext cx="311150" cy="292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E32CDD-0DEB-46D4-9DB9-80488B29B1C7}"/>
                </a:ext>
              </a:extLst>
            </p:cNvPr>
            <p:cNvSpPr/>
            <p:nvPr/>
          </p:nvSpPr>
          <p:spPr>
            <a:xfrm>
              <a:off x="3683930" y="1057865"/>
              <a:ext cx="311150" cy="2921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2AEB9296-35D4-4C3D-8390-E87BAFFC95F3}"/>
                </a:ext>
              </a:extLst>
            </p:cNvPr>
            <p:cNvCxnSpPr>
              <a:stCxn id="6" idx="6"/>
              <a:endCxn id="8" idx="1"/>
            </p:cNvCxnSpPr>
            <p:nvPr/>
          </p:nvCxnSpPr>
          <p:spPr>
            <a:xfrm flipV="1">
              <a:off x="744855" y="1099417"/>
              <a:ext cx="818022" cy="103273"/>
            </a:xfrm>
            <a:prstGeom prst="curvedConnector4">
              <a:avLst>
                <a:gd name="adj1" fmla="val 47215"/>
                <a:gd name="adj2" fmla="val 264396"/>
              </a:avLst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02CD873B-97DF-42AE-8AAC-AFE01F4E9A2C}"/>
                </a:ext>
              </a:extLst>
            </p:cNvPr>
            <p:cNvCxnSpPr>
              <a:stCxn id="8" idx="0"/>
              <a:endCxn id="7" idx="1"/>
            </p:cNvCxnSpPr>
            <p:nvPr/>
          </p:nvCxnSpPr>
          <p:spPr>
            <a:xfrm rot="16200000" flipH="1">
              <a:off x="2138000" y="591525"/>
              <a:ext cx="43072" cy="973302"/>
            </a:xfrm>
            <a:prstGeom prst="curvedConnector3">
              <a:avLst>
                <a:gd name="adj1" fmla="val -530739"/>
              </a:avLst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5279358-6CA6-4B89-8792-073C9F7D14FB}"/>
                </a:ext>
              </a:extLst>
            </p:cNvPr>
            <p:cNvCxnSpPr>
              <a:stCxn id="7" idx="2"/>
              <a:endCxn id="8" idx="7"/>
            </p:cNvCxnSpPr>
            <p:nvPr/>
          </p:nvCxnSpPr>
          <p:spPr>
            <a:xfrm rot="10800000">
              <a:off x="1782894" y="1099417"/>
              <a:ext cx="817727" cy="103568"/>
            </a:xfrm>
            <a:prstGeom prst="curvedConnector4">
              <a:avLst>
                <a:gd name="adj1" fmla="val 47214"/>
                <a:gd name="adj2" fmla="val 234887"/>
              </a:avLst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056CC869-6F97-4130-A157-39FA075F06A7}"/>
                </a:ext>
              </a:extLst>
            </p:cNvPr>
            <p:cNvCxnSpPr>
              <a:stCxn id="8" idx="2"/>
              <a:endCxn id="8" idx="3"/>
            </p:cNvCxnSpPr>
            <p:nvPr/>
          </p:nvCxnSpPr>
          <p:spPr>
            <a:xfrm rot="10800000" flipH="1" flipV="1">
              <a:off x="1517309" y="1202689"/>
              <a:ext cx="45567" cy="103273"/>
            </a:xfrm>
            <a:prstGeom prst="curvedConnector4">
              <a:avLst>
                <a:gd name="adj1" fmla="val -501679"/>
                <a:gd name="adj2" fmla="val 36277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D3985BA5-5FD8-43F0-AD21-17EF90713686}"/>
                </a:ext>
              </a:extLst>
            </p:cNvPr>
            <p:cNvCxnSpPr>
              <a:stCxn id="8" idx="6"/>
              <a:endCxn id="8" idx="5"/>
            </p:cNvCxnSpPr>
            <p:nvPr/>
          </p:nvCxnSpPr>
          <p:spPr>
            <a:xfrm flipH="1">
              <a:off x="1782893" y="1202690"/>
              <a:ext cx="45567" cy="103273"/>
            </a:xfrm>
            <a:prstGeom prst="curvedConnector4">
              <a:avLst>
                <a:gd name="adj1" fmla="val -501679"/>
                <a:gd name="adj2" fmla="val 362776"/>
              </a:avLst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7120356C-6040-4F20-9C0F-6862CDBC8921}"/>
                </a:ext>
              </a:extLst>
            </p:cNvPr>
            <p:cNvCxnSpPr>
              <a:stCxn id="6" idx="1"/>
              <a:endCxn id="6" idx="2"/>
            </p:cNvCxnSpPr>
            <p:nvPr/>
          </p:nvCxnSpPr>
          <p:spPr>
            <a:xfrm rot="16200000" flipH="1" flipV="1">
              <a:off x="404852" y="1128269"/>
              <a:ext cx="103273" cy="45567"/>
            </a:xfrm>
            <a:prstGeom prst="curvedConnector4">
              <a:avLst>
                <a:gd name="adj1" fmla="val -262776"/>
                <a:gd name="adj2" fmla="val 601679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E5F54A6E-5FE3-4380-BEF9-E9C2CA239695}"/>
                </a:ext>
              </a:extLst>
            </p:cNvPr>
            <p:cNvCxnSpPr>
              <a:stCxn id="9" idx="3"/>
              <a:endCxn id="8" idx="4"/>
            </p:cNvCxnSpPr>
            <p:nvPr/>
          </p:nvCxnSpPr>
          <p:spPr>
            <a:xfrm rot="5400000">
              <a:off x="2680415" y="299658"/>
              <a:ext cx="41552" cy="2056612"/>
            </a:xfrm>
            <a:prstGeom prst="curvedConnector3">
              <a:avLst>
                <a:gd name="adj1" fmla="val 1340795"/>
              </a:avLst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707B636D-6E80-4302-9142-1DB1B1849C72}"/>
                </a:ext>
              </a:extLst>
            </p:cNvPr>
            <p:cNvCxnSpPr>
              <a:stCxn id="9" idx="4"/>
              <a:endCxn id="9" idx="5"/>
            </p:cNvCxnSpPr>
            <p:nvPr/>
          </p:nvCxnSpPr>
          <p:spPr>
            <a:xfrm rot="5400000" flipH="1" flipV="1">
              <a:off x="3873120" y="1273573"/>
              <a:ext cx="42777" cy="110008"/>
            </a:xfrm>
            <a:prstGeom prst="curvedConnector3">
              <a:avLst>
                <a:gd name="adj1" fmla="val -801604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5865741D-D8A0-4EC6-926B-53F531A50AF8}"/>
                </a:ext>
              </a:extLst>
            </p:cNvPr>
            <p:cNvCxnSpPr>
              <a:stCxn id="9" idx="6"/>
              <a:endCxn id="9" idx="7"/>
            </p:cNvCxnSpPr>
            <p:nvPr/>
          </p:nvCxnSpPr>
          <p:spPr>
            <a:xfrm flipH="1" flipV="1">
              <a:off x="3949513" y="1100642"/>
              <a:ext cx="45567" cy="103273"/>
            </a:xfrm>
            <a:prstGeom prst="curvedConnector4">
              <a:avLst>
                <a:gd name="adj1" fmla="val -501679"/>
                <a:gd name="adj2" fmla="val 362776"/>
              </a:avLst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8FD027C0-53C2-49A5-BCB4-72F4F810237D}"/>
                </a:ext>
              </a:extLst>
            </p:cNvPr>
            <p:cNvCxnSpPr>
              <a:stCxn id="7" idx="7"/>
              <a:endCxn id="9" idx="1"/>
            </p:cNvCxnSpPr>
            <p:nvPr/>
          </p:nvCxnSpPr>
          <p:spPr>
            <a:xfrm rot="16200000" flipH="1">
              <a:off x="3297385" y="668529"/>
              <a:ext cx="930" cy="863294"/>
            </a:xfrm>
            <a:prstGeom prst="curvedConnector3">
              <a:avLst>
                <a:gd name="adj1" fmla="val -42153441"/>
              </a:avLst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DD5B2482-289A-4E67-9D32-65EBBB269FE2}"/>
                </a:ext>
              </a:extLst>
            </p:cNvPr>
            <p:cNvCxnSpPr>
              <a:stCxn id="6" idx="0"/>
              <a:endCxn id="9" idx="0"/>
            </p:cNvCxnSpPr>
            <p:nvPr/>
          </p:nvCxnSpPr>
          <p:spPr>
            <a:xfrm rot="16200000" flipH="1">
              <a:off x="2213779" y="-567860"/>
              <a:ext cx="1225" cy="3250225"/>
            </a:xfrm>
            <a:prstGeom prst="curvedConnector3">
              <a:avLst>
                <a:gd name="adj1" fmla="val -73089796"/>
              </a:avLst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2EC54FB6-9816-403D-8E63-4EF3D813F851}"/>
                </a:ext>
              </a:extLst>
            </p:cNvPr>
            <p:cNvCxnSpPr>
              <a:stCxn id="7" idx="0"/>
              <a:endCxn id="6" idx="7"/>
            </p:cNvCxnSpPr>
            <p:nvPr/>
          </p:nvCxnSpPr>
          <p:spPr>
            <a:xfrm rot="16200000" flipH="1" flipV="1">
              <a:off x="1706501" y="49722"/>
              <a:ext cx="42482" cy="2056907"/>
            </a:xfrm>
            <a:prstGeom prst="curvedConnector3">
              <a:avLst>
                <a:gd name="adj1" fmla="val -1181547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707E7DD-0AA2-4FFA-A2A5-0F2D7B2B173D}"/>
                </a:ext>
              </a:extLst>
            </p:cNvPr>
            <p:cNvGrpSpPr/>
            <p:nvPr/>
          </p:nvGrpSpPr>
          <p:grpSpPr>
            <a:xfrm>
              <a:off x="209839" y="2138538"/>
              <a:ext cx="698499" cy="189962"/>
              <a:chOff x="209839" y="2138538"/>
              <a:chExt cx="698499" cy="189962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007B3EA-232F-4BC1-A724-5529C9758BE2}"/>
                  </a:ext>
                </a:extLst>
              </p:cNvPr>
              <p:cNvCxnSpPr/>
              <p:nvPr/>
            </p:nvCxnSpPr>
            <p:spPr>
              <a:xfrm>
                <a:off x="237785" y="2328500"/>
                <a:ext cx="636905" cy="0"/>
              </a:xfrm>
              <a:prstGeom prst="straightConnector1">
                <a:avLst/>
              </a:prstGeom>
              <a:ln w="254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1047771205">
                <a:extLst>
                  <a:ext uri="{FF2B5EF4-FFF2-40B4-BE49-F238E27FC236}">
                    <a16:creationId xmlns:a16="http://schemas.microsoft.com/office/drawing/2014/main" id="{9C1AAC12-D435-459E-A8EC-F05D781F504C}"/>
                  </a:ext>
                </a:extLst>
              </p:cNvPr>
              <p:cNvSpPr txBox="1"/>
              <p:nvPr/>
            </p:nvSpPr>
            <p:spPr>
              <a:xfrm>
                <a:off x="209839" y="2138538"/>
                <a:ext cx="698499" cy="11709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4145" algn="just" hangingPunct="0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Door opened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10E8D7-81F0-43EE-BEC3-5392C960E18F}"/>
                </a:ext>
              </a:extLst>
            </p:cNvPr>
            <p:cNvGrpSpPr/>
            <p:nvPr/>
          </p:nvGrpSpPr>
          <p:grpSpPr>
            <a:xfrm>
              <a:off x="1278551" y="2141634"/>
              <a:ext cx="698499" cy="186866"/>
              <a:chOff x="1278551" y="2141634"/>
              <a:chExt cx="698499" cy="18686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5B5AA72-EAAE-433E-958A-5DE4615FFF57}"/>
                  </a:ext>
                </a:extLst>
              </p:cNvPr>
              <p:cNvCxnSpPr/>
              <p:nvPr/>
            </p:nvCxnSpPr>
            <p:spPr>
              <a:xfrm>
                <a:off x="1316803" y="2328500"/>
                <a:ext cx="636905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 Box 1047771205">
                <a:extLst>
                  <a:ext uri="{FF2B5EF4-FFF2-40B4-BE49-F238E27FC236}">
                    <a16:creationId xmlns:a16="http://schemas.microsoft.com/office/drawing/2014/main" id="{BB269ABB-DAE1-4ED1-9BBF-70D5503F42E7}"/>
                  </a:ext>
                </a:extLst>
              </p:cNvPr>
              <p:cNvSpPr txBox="1"/>
              <p:nvPr/>
            </p:nvSpPr>
            <p:spPr>
              <a:xfrm>
                <a:off x="1278551" y="2141634"/>
                <a:ext cx="698499" cy="14408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0" algn="just" hangingPunct="0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Door closed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9AF8FC6-9C21-4169-81F9-73733A94A45C}"/>
                </a:ext>
              </a:extLst>
            </p:cNvPr>
            <p:cNvGrpSpPr/>
            <p:nvPr/>
          </p:nvGrpSpPr>
          <p:grpSpPr>
            <a:xfrm>
              <a:off x="2396598" y="2138538"/>
              <a:ext cx="636905" cy="189622"/>
              <a:chOff x="2396598" y="2138538"/>
              <a:chExt cx="636905" cy="189622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8EE5B42-8195-45CE-A080-8178257EB3ED}"/>
                  </a:ext>
                </a:extLst>
              </p:cNvPr>
              <p:cNvCxnSpPr/>
              <p:nvPr/>
            </p:nvCxnSpPr>
            <p:spPr>
              <a:xfrm>
                <a:off x="2396598" y="2328160"/>
                <a:ext cx="63690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5" name="Text Box 1047771205">
                <a:extLst>
                  <a:ext uri="{FF2B5EF4-FFF2-40B4-BE49-F238E27FC236}">
                    <a16:creationId xmlns:a16="http://schemas.microsoft.com/office/drawing/2014/main" id="{76D66479-C9C6-4E84-96B4-B98AAD64B609}"/>
                  </a:ext>
                </a:extLst>
              </p:cNvPr>
              <p:cNvSpPr txBox="1"/>
              <p:nvPr/>
            </p:nvSpPr>
            <p:spPr>
              <a:xfrm>
                <a:off x="2440369" y="2138538"/>
                <a:ext cx="496700" cy="11710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0" algn="just" hangingPunct="0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Timeout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3AECFF-9D30-44D0-97BC-35C279DC8F8D}"/>
                </a:ext>
              </a:extLst>
            </p:cNvPr>
            <p:cNvGrpSpPr/>
            <p:nvPr/>
          </p:nvGrpSpPr>
          <p:grpSpPr>
            <a:xfrm>
              <a:off x="3476098" y="2138538"/>
              <a:ext cx="636905" cy="189622"/>
              <a:chOff x="3476098" y="2138538"/>
              <a:chExt cx="636905" cy="189622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CA7D6BE-A7C8-48C9-A5B4-D6886658F2B3}"/>
                  </a:ext>
                </a:extLst>
              </p:cNvPr>
              <p:cNvCxnSpPr/>
              <p:nvPr/>
            </p:nvCxnSpPr>
            <p:spPr>
              <a:xfrm>
                <a:off x="3476098" y="2328160"/>
                <a:ext cx="636905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 Box 1047771205">
                <a:extLst>
                  <a:ext uri="{FF2B5EF4-FFF2-40B4-BE49-F238E27FC236}">
                    <a16:creationId xmlns:a16="http://schemas.microsoft.com/office/drawing/2014/main" id="{60A33BD5-7769-408F-AEE1-CBAF91927A14}"/>
                  </a:ext>
                </a:extLst>
              </p:cNvPr>
              <p:cNvSpPr txBox="1"/>
              <p:nvPr/>
            </p:nvSpPr>
            <p:spPr>
              <a:xfrm>
                <a:off x="3549123" y="2138538"/>
                <a:ext cx="490854" cy="14746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0" algn="just" hangingPunct="0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Motion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6" name="Text Box 1047771205">
              <a:extLst>
                <a:ext uri="{FF2B5EF4-FFF2-40B4-BE49-F238E27FC236}">
                  <a16:creationId xmlns:a16="http://schemas.microsoft.com/office/drawing/2014/main" id="{3B007239-7252-479F-BF41-6200A6452419}"/>
                </a:ext>
              </a:extLst>
            </p:cNvPr>
            <p:cNvSpPr txBox="1"/>
            <p:nvPr/>
          </p:nvSpPr>
          <p:spPr>
            <a:xfrm>
              <a:off x="-14232" y="719741"/>
              <a:ext cx="538664" cy="1297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Timeout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047771205">
              <a:extLst>
                <a:ext uri="{FF2B5EF4-FFF2-40B4-BE49-F238E27FC236}">
                  <a16:creationId xmlns:a16="http://schemas.microsoft.com/office/drawing/2014/main" id="{0ED5B8CC-EBA6-435D-8597-BD38B69F5017}"/>
                </a:ext>
              </a:extLst>
            </p:cNvPr>
            <p:cNvSpPr txBox="1"/>
            <p:nvPr/>
          </p:nvSpPr>
          <p:spPr>
            <a:xfrm>
              <a:off x="1429526" y="433195"/>
              <a:ext cx="69850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Timeout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1047771205">
              <a:extLst>
                <a:ext uri="{FF2B5EF4-FFF2-40B4-BE49-F238E27FC236}">
                  <a16:creationId xmlns:a16="http://schemas.microsoft.com/office/drawing/2014/main" id="{145B53DC-7C30-4525-A9CC-A38F11E4BD10}"/>
                </a:ext>
              </a:extLst>
            </p:cNvPr>
            <p:cNvSpPr txBox="1"/>
            <p:nvPr/>
          </p:nvSpPr>
          <p:spPr>
            <a:xfrm>
              <a:off x="954642" y="1431066"/>
              <a:ext cx="500226" cy="144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Timeout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1047771205">
              <a:extLst>
                <a:ext uri="{FF2B5EF4-FFF2-40B4-BE49-F238E27FC236}">
                  <a16:creationId xmlns:a16="http://schemas.microsoft.com/office/drawing/2014/main" id="{08620F87-0B06-4532-B5A0-208525E155AE}"/>
                </a:ext>
              </a:extLst>
            </p:cNvPr>
            <p:cNvSpPr txBox="1"/>
            <p:nvPr/>
          </p:nvSpPr>
          <p:spPr>
            <a:xfrm>
              <a:off x="3649865" y="1687313"/>
              <a:ext cx="518982" cy="14291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Timeout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1047771205">
              <a:extLst>
                <a:ext uri="{FF2B5EF4-FFF2-40B4-BE49-F238E27FC236}">
                  <a16:creationId xmlns:a16="http://schemas.microsoft.com/office/drawing/2014/main" id="{17A8A891-D102-4CC8-BE7A-4CADA6C56424}"/>
                </a:ext>
              </a:extLst>
            </p:cNvPr>
            <p:cNvSpPr txBox="1"/>
            <p:nvPr/>
          </p:nvSpPr>
          <p:spPr>
            <a:xfrm>
              <a:off x="2033838" y="221417"/>
              <a:ext cx="488664" cy="1444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Motion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1047771205">
              <a:extLst>
                <a:ext uri="{FF2B5EF4-FFF2-40B4-BE49-F238E27FC236}">
                  <a16:creationId xmlns:a16="http://schemas.microsoft.com/office/drawing/2014/main" id="{A1909E63-4E31-4D4E-8DE1-EDC25F070152}"/>
                </a:ext>
              </a:extLst>
            </p:cNvPr>
            <p:cNvSpPr txBox="1"/>
            <p:nvPr/>
          </p:nvSpPr>
          <p:spPr>
            <a:xfrm>
              <a:off x="1949142" y="1420573"/>
              <a:ext cx="473646" cy="1342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Motion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047771205">
              <a:extLst>
                <a:ext uri="{FF2B5EF4-FFF2-40B4-BE49-F238E27FC236}">
                  <a16:creationId xmlns:a16="http://schemas.microsoft.com/office/drawing/2014/main" id="{ABA334BB-DF32-46D3-BC75-858C263875C4}"/>
                </a:ext>
              </a:extLst>
            </p:cNvPr>
            <p:cNvSpPr txBox="1"/>
            <p:nvPr/>
          </p:nvSpPr>
          <p:spPr>
            <a:xfrm>
              <a:off x="3033108" y="758749"/>
              <a:ext cx="469747" cy="1567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Motion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 Box 1047771205">
              <a:extLst>
                <a:ext uri="{FF2B5EF4-FFF2-40B4-BE49-F238E27FC236}">
                  <a16:creationId xmlns:a16="http://schemas.microsoft.com/office/drawing/2014/main" id="{B6949D60-BBF0-41DD-8E6A-C779A0FB220B}"/>
                </a:ext>
              </a:extLst>
            </p:cNvPr>
            <p:cNvSpPr txBox="1"/>
            <p:nvPr/>
          </p:nvSpPr>
          <p:spPr>
            <a:xfrm>
              <a:off x="3909185" y="718065"/>
              <a:ext cx="469747" cy="14141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Motion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1047771205">
              <a:extLst>
                <a:ext uri="{FF2B5EF4-FFF2-40B4-BE49-F238E27FC236}">
                  <a16:creationId xmlns:a16="http://schemas.microsoft.com/office/drawing/2014/main" id="{2666A5C5-1C70-4E87-BC79-CA42292F31E8}"/>
                </a:ext>
              </a:extLst>
            </p:cNvPr>
            <p:cNvSpPr txBox="1"/>
            <p:nvPr/>
          </p:nvSpPr>
          <p:spPr>
            <a:xfrm>
              <a:off x="1125625" y="735751"/>
              <a:ext cx="391684" cy="1730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Door opened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1047771205">
              <a:extLst>
                <a:ext uri="{FF2B5EF4-FFF2-40B4-BE49-F238E27FC236}">
                  <a16:creationId xmlns:a16="http://schemas.microsoft.com/office/drawing/2014/main" id="{7233AC26-68FE-45A9-89A6-66C1711173FE}"/>
                </a:ext>
              </a:extLst>
            </p:cNvPr>
            <p:cNvSpPr txBox="1"/>
            <p:nvPr/>
          </p:nvSpPr>
          <p:spPr>
            <a:xfrm>
              <a:off x="2144708" y="958264"/>
              <a:ext cx="491594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Door </a:t>
              </a:r>
            </a:p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opened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1047771205">
              <a:extLst>
                <a:ext uri="{FF2B5EF4-FFF2-40B4-BE49-F238E27FC236}">
                  <a16:creationId xmlns:a16="http://schemas.microsoft.com/office/drawing/2014/main" id="{24636E09-2C1C-4060-AA51-CE176F222E7A}"/>
                </a:ext>
              </a:extLst>
            </p:cNvPr>
            <p:cNvSpPr txBox="1"/>
            <p:nvPr/>
          </p:nvSpPr>
          <p:spPr>
            <a:xfrm>
              <a:off x="2278170" y="1726182"/>
              <a:ext cx="873760" cy="14291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Door opened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1047771205">
              <a:extLst>
                <a:ext uri="{FF2B5EF4-FFF2-40B4-BE49-F238E27FC236}">
                  <a16:creationId xmlns:a16="http://schemas.microsoft.com/office/drawing/2014/main" id="{30CAD2BB-4E91-4CAF-881C-BF98772A1CC0}"/>
                </a:ext>
              </a:extLst>
            </p:cNvPr>
            <p:cNvSpPr txBox="1"/>
            <p:nvPr/>
          </p:nvSpPr>
          <p:spPr>
            <a:xfrm>
              <a:off x="1771310" y="722290"/>
              <a:ext cx="82931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Door closed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 Box 1047771205">
              <a:extLst>
                <a:ext uri="{FF2B5EF4-FFF2-40B4-BE49-F238E27FC236}">
                  <a16:creationId xmlns:a16="http://schemas.microsoft.com/office/drawing/2014/main" id="{77D7F277-8629-4C38-92A6-9D9F373F1A1E}"/>
                </a:ext>
              </a:extLst>
            </p:cNvPr>
            <p:cNvSpPr txBox="1"/>
            <p:nvPr/>
          </p:nvSpPr>
          <p:spPr>
            <a:xfrm>
              <a:off x="254389" y="1102316"/>
              <a:ext cx="566531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No</a:t>
              </a:r>
            </a:p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occupancy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1047771205">
              <a:extLst>
                <a:ext uri="{FF2B5EF4-FFF2-40B4-BE49-F238E27FC236}">
                  <a16:creationId xmlns:a16="http://schemas.microsoft.com/office/drawing/2014/main" id="{A740AB77-BA3F-4D33-A5EC-F50B4B00C903}"/>
                </a:ext>
              </a:extLst>
            </p:cNvPr>
            <p:cNvSpPr txBox="1"/>
            <p:nvPr/>
          </p:nvSpPr>
          <p:spPr>
            <a:xfrm>
              <a:off x="3502068" y="1130261"/>
              <a:ext cx="641990" cy="17447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Occupancy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Text Box 1047771205">
              <a:extLst>
                <a:ext uri="{FF2B5EF4-FFF2-40B4-BE49-F238E27FC236}">
                  <a16:creationId xmlns:a16="http://schemas.microsoft.com/office/drawing/2014/main" id="{D0F11258-BEAA-4EE3-9B9D-9AC7F2AD8BF6}"/>
                </a:ext>
              </a:extLst>
            </p:cNvPr>
            <p:cNvSpPr txBox="1"/>
            <p:nvPr/>
          </p:nvSpPr>
          <p:spPr>
            <a:xfrm>
              <a:off x="1449141" y="1137654"/>
              <a:ext cx="379319" cy="1611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Open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1047771205">
              <a:extLst>
                <a:ext uri="{FF2B5EF4-FFF2-40B4-BE49-F238E27FC236}">
                  <a16:creationId xmlns:a16="http://schemas.microsoft.com/office/drawing/2014/main" id="{E5239EBE-2CF5-44FA-AD69-13A4D00A5F58}"/>
                </a:ext>
              </a:extLst>
            </p:cNvPr>
            <p:cNvSpPr txBox="1"/>
            <p:nvPr/>
          </p:nvSpPr>
          <p:spPr>
            <a:xfrm>
              <a:off x="2405504" y="1124540"/>
              <a:ext cx="627604" cy="23734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Closed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(transition)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D9C0-EDA7-44E5-B1EE-107700CD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2933" kern="0" cap="all" dirty="0">
                <a:solidFill>
                  <a:srgbClr val="790B1A"/>
                </a:solidFill>
                <a:latin typeface="Arial" panose="020B0604020202020204"/>
              </a:rPr>
              <a:t>Virtual occupancy sensor - queries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D891-607F-4665-B1BC-E90C0B5B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68597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?apartment ?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a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inbetween:Apartment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bot:containsZone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?space.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?space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bot:adjacentElement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?wall.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?wall a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inbetween:InternalWall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?wall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inbetween:hostsElement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?door.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?door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inbetween:hostsElement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?sensor.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bot:hasSubElement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doorsens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doorsens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inbetween:DoorWindowSensor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doorsens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inbetween:hasTimeSeries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83B7DA-91FE-498B-B2ED-7BF40086A213}"/>
              </a:ext>
            </a:extLst>
          </p:cNvPr>
          <p:cNvGrpSpPr/>
          <p:nvPr/>
        </p:nvGrpSpPr>
        <p:grpSpPr>
          <a:xfrm>
            <a:off x="7805097" y="2633164"/>
            <a:ext cx="3608832" cy="2562511"/>
            <a:chOff x="7522464" y="2097024"/>
            <a:chExt cx="3608832" cy="25625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7F4BCF-28F1-4B4D-B0C9-5508013864B4}"/>
                </a:ext>
              </a:extLst>
            </p:cNvPr>
            <p:cNvSpPr/>
            <p:nvPr/>
          </p:nvSpPr>
          <p:spPr>
            <a:xfrm>
              <a:off x="7522464" y="2097024"/>
              <a:ext cx="3608832" cy="253593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9B3B45-A2DD-4878-925B-985BC9543841}"/>
                </a:ext>
              </a:extLst>
            </p:cNvPr>
            <p:cNvSpPr txBox="1"/>
            <p:nvPr/>
          </p:nvSpPr>
          <p:spPr>
            <a:xfrm>
              <a:off x="9799249" y="4290203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:Apartment</a:t>
              </a:r>
              <a:endParaRPr lang="en-GB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E2ED9A5-8352-4C0B-96DB-33CA813FACE9}"/>
              </a:ext>
            </a:extLst>
          </p:cNvPr>
          <p:cNvSpPr/>
          <p:nvPr/>
        </p:nvSpPr>
        <p:spPr>
          <a:xfrm>
            <a:off x="6863265" y="2901388"/>
            <a:ext cx="124968" cy="219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92B3B4-6264-42D9-B647-C9D75C36ACD1}"/>
              </a:ext>
            </a:extLst>
          </p:cNvPr>
          <p:cNvSpPr/>
          <p:nvPr/>
        </p:nvSpPr>
        <p:spPr>
          <a:xfrm>
            <a:off x="6858693" y="3212284"/>
            <a:ext cx="124968" cy="219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4B87C8-1C7A-4B60-9DCB-651081D6A6F8}"/>
              </a:ext>
            </a:extLst>
          </p:cNvPr>
          <p:cNvSpPr/>
          <p:nvPr/>
        </p:nvSpPr>
        <p:spPr>
          <a:xfrm>
            <a:off x="6759097" y="3352492"/>
            <a:ext cx="326672" cy="209164"/>
          </a:xfrm>
          <a:custGeom>
            <a:avLst/>
            <a:gdLst>
              <a:gd name="connsiteX0" fmla="*/ 326672 w 326672"/>
              <a:gd name="connsiteY0" fmla="*/ 85344 h 209164"/>
              <a:gd name="connsiteX1" fmla="*/ 9680 w 326672"/>
              <a:gd name="connsiteY1" fmla="*/ 207264 h 209164"/>
              <a:gd name="connsiteX2" fmla="*/ 82832 w 326672"/>
              <a:gd name="connsiteY2" fmla="*/ 0 h 2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672" h="209164">
                <a:moveTo>
                  <a:pt x="326672" y="85344"/>
                </a:moveTo>
                <a:cubicBezTo>
                  <a:pt x="188496" y="153416"/>
                  <a:pt x="50320" y="221488"/>
                  <a:pt x="9680" y="207264"/>
                </a:cubicBezTo>
                <a:cubicBezTo>
                  <a:pt x="-30960" y="193040"/>
                  <a:pt x="68608" y="28448"/>
                  <a:pt x="828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AB00A3-8E4C-46E2-B41A-DD1083079E8D}"/>
              </a:ext>
            </a:extLst>
          </p:cNvPr>
          <p:cNvGrpSpPr/>
          <p:nvPr/>
        </p:nvGrpSpPr>
        <p:grpSpPr>
          <a:xfrm>
            <a:off x="8170857" y="4205932"/>
            <a:ext cx="1817613" cy="2114423"/>
            <a:chOff x="7888224" y="3669792"/>
            <a:chExt cx="1817613" cy="211442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CC8CDD3-C8D1-4C22-A658-50FD100A2D92}"/>
                </a:ext>
              </a:extLst>
            </p:cNvPr>
            <p:cNvSpPr/>
            <p:nvPr/>
          </p:nvSpPr>
          <p:spPr>
            <a:xfrm>
              <a:off x="8370566" y="3669792"/>
              <a:ext cx="1029466" cy="1610154"/>
            </a:xfrm>
            <a:custGeom>
              <a:avLst/>
              <a:gdLst>
                <a:gd name="connsiteX0" fmla="*/ 1029466 w 1029466"/>
                <a:gd name="connsiteY0" fmla="*/ 963168 h 1610154"/>
                <a:gd name="connsiteX1" fmla="*/ 395482 w 1029466"/>
                <a:gd name="connsiteY1" fmla="*/ 1572768 h 1610154"/>
                <a:gd name="connsiteX2" fmla="*/ 17530 w 1029466"/>
                <a:gd name="connsiteY2" fmla="*/ 0 h 16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466" h="1610154">
                  <a:moveTo>
                    <a:pt x="1029466" y="963168"/>
                  </a:moveTo>
                  <a:cubicBezTo>
                    <a:pt x="796802" y="1348232"/>
                    <a:pt x="564138" y="1733296"/>
                    <a:pt x="395482" y="1572768"/>
                  </a:cubicBezTo>
                  <a:cubicBezTo>
                    <a:pt x="226826" y="1412240"/>
                    <a:pt x="-75942" y="128016"/>
                    <a:pt x="1753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6EFD6-AB61-4276-BB8C-2FFBF995C368}"/>
                </a:ext>
              </a:extLst>
            </p:cNvPr>
            <p:cNvSpPr txBox="1"/>
            <p:nvPr/>
          </p:nvSpPr>
          <p:spPr>
            <a:xfrm>
              <a:off x="7888224" y="5414883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bot:containsZone</a:t>
              </a:r>
              <a:endParaRPr lang="en-GB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7BACB0-52B8-43E4-86FE-D99F6FA03BE6}"/>
              </a:ext>
            </a:extLst>
          </p:cNvPr>
          <p:cNvGrpSpPr/>
          <p:nvPr/>
        </p:nvGrpSpPr>
        <p:grpSpPr>
          <a:xfrm>
            <a:off x="8076281" y="2742892"/>
            <a:ext cx="1414272" cy="1463040"/>
            <a:chOff x="7693152" y="2206752"/>
            <a:chExt cx="1414272" cy="14630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4D51613-A0A3-4771-B3B6-141414163E0D}"/>
                </a:ext>
              </a:extLst>
            </p:cNvPr>
            <p:cNvSpPr/>
            <p:nvPr/>
          </p:nvSpPr>
          <p:spPr>
            <a:xfrm>
              <a:off x="7693152" y="2206752"/>
              <a:ext cx="1414272" cy="14630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AC616D-01EC-4C92-AF63-031713E53888}"/>
                </a:ext>
              </a:extLst>
            </p:cNvPr>
            <p:cNvSpPr txBox="1"/>
            <p:nvPr/>
          </p:nvSpPr>
          <p:spPr>
            <a:xfrm>
              <a:off x="7848833" y="3300460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bot:Space</a:t>
              </a:r>
              <a:endParaRPr lang="en-GB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C659B0-A0F3-435F-AB40-C6478CFEE76D}"/>
              </a:ext>
            </a:extLst>
          </p:cNvPr>
          <p:cNvGrpSpPr/>
          <p:nvPr/>
        </p:nvGrpSpPr>
        <p:grpSpPr>
          <a:xfrm>
            <a:off x="7670985" y="1815597"/>
            <a:ext cx="2763132" cy="915103"/>
            <a:chOff x="7388352" y="1279457"/>
            <a:chExt cx="2763132" cy="91510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B4FE6B-0F99-4FAE-86D0-701708B491B7}"/>
                </a:ext>
              </a:extLst>
            </p:cNvPr>
            <p:cNvSpPr/>
            <p:nvPr/>
          </p:nvSpPr>
          <p:spPr>
            <a:xfrm>
              <a:off x="7388352" y="1413575"/>
              <a:ext cx="999744" cy="780985"/>
            </a:xfrm>
            <a:custGeom>
              <a:avLst/>
              <a:gdLst>
                <a:gd name="connsiteX0" fmla="*/ 999744 w 999744"/>
                <a:gd name="connsiteY0" fmla="*/ 780985 h 780985"/>
                <a:gd name="connsiteX1" fmla="*/ 438912 w 999744"/>
                <a:gd name="connsiteY1" fmla="*/ 697 h 780985"/>
                <a:gd name="connsiteX2" fmla="*/ 0 w 999744"/>
                <a:gd name="connsiteY2" fmla="*/ 671257 h 7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744" h="780985">
                  <a:moveTo>
                    <a:pt x="999744" y="780985"/>
                  </a:moveTo>
                  <a:cubicBezTo>
                    <a:pt x="802640" y="399985"/>
                    <a:pt x="605536" y="18985"/>
                    <a:pt x="438912" y="697"/>
                  </a:cubicBezTo>
                  <a:cubicBezTo>
                    <a:pt x="272288" y="-17591"/>
                    <a:pt x="136144" y="326833"/>
                    <a:pt x="0" y="6712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3189F8-AFBC-4C73-B5CB-4D496E57B257}"/>
                </a:ext>
              </a:extLst>
            </p:cNvPr>
            <p:cNvSpPr txBox="1"/>
            <p:nvPr/>
          </p:nvSpPr>
          <p:spPr>
            <a:xfrm>
              <a:off x="7999356" y="1279457"/>
              <a:ext cx="2152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bot:adjacentElement</a:t>
              </a:r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7C1555-8C95-414D-BBB9-B48B20AC9E3F}"/>
              </a:ext>
            </a:extLst>
          </p:cNvPr>
          <p:cNvGrpSpPr/>
          <p:nvPr/>
        </p:nvGrpSpPr>
        <p:grpSpPr>
          <a:xfrm>
            <a:off x="6983661" y="3840172"/>
            <a:ext cx="1521699" cy="1729160"/>
            <a:chOff x="6701028" y="3304032"/>
            <a:chExt cx="1521699" cy="172916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4BDBC7-3780-4711-A82C-2EB3AA092A7D}"/>
                </a:ext>
              </a:extLst>
            </p:cNvPr>
            <p:cNvSpPr/>
            <p:nvPr/>
          </p:nvSpPr>
          <p:spPr>
            <a:xfrm>
              <a:off x="7156704" y="3304032"/>
              <a:ext cx="219456" cy="1587129"/>
            </a:xfrm>
            <a:custGeom>
              <a:avLst/>
              <a:gdLst>
                <a:gd name="connsiteX0" fmla="*/ 219456 w 219456"/>
                <a:gd name="connsiteY0" fmla="*/ 1328928 h 1587129"/>
                <a:gd name="connsiteX1" fmla="*/ 134112 w 219456"/>
                <a:gd name="connsiteY1" fmla="*/ 1487424 h 1587129"/>
                <a:gd name="connsiteX2" fmla="*/ 0 w 219456"/>
                <a:gd name="connsiteY2" fmla="*/ 0 h 158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456" h="1587129">
                  <a:moveTo>
                    <a:pt x="219456" y="1328928"/>
                  </a:moveTo>
                  <a:cubicBezTo>
                    <a:pt x="195072" y="1518920"/>
                    <a:pt x="170688" y="1708912"/>
                    <a:pt x="134112" y="1487424"/>
                  </a:cubicBezTo>
                  <a:cubicBezTo>
                    <a:pt x="97536" y="1265936"/>
                    <a:pt x="48768" y="63296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CDC266-9B7A-4479-AD41-DF6021FB4025}"/>
                </a:ext>
              </a:extLst>
            </p:cNvPr>
            <p:cNvSpPr txBox="1"/>
            <p:nvPr/>
          </p:nvSpPr>
          <p:spPr>
            <a:xfrm>
              <a:off x="6701028" y="4663860"/>
              <a:ext cx="1521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hostsElement</a:t>
              </a:r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C8F247-27B9-444C-B0B2-D5156BB257A3}"/>
              </a:ext>
            </a:extLst>
          </p:cNvPr>
          <p:cNvGrpSpPr/>
          <p:nvPr/>
        </p:nvGrpSpPr>
        <p:grpSpPr>
          <a:xfrm>
            <a:off x="7622217" y="2633164"/>
            <a:ext cx="1407841" cy="2535936"/>
            <a:chOff x="7339584" y="2097024"/>
            <a:chExt cx="1407841" cy="25359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20DF3-8050-4478-B66B-F2EA243C93D2}"/>
                </a:ext>
              </a:extLst>
            </p:cNvPr>
            <p:cNvSpPr/>
            <p:nvPr/>
          </p:nvSpPr>
          <p:spPr>
            <a:xfrm>
              <a:off x="7339584" y="2097024"/>
              <a:ext cx="85344" cy="2535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B794C3-EA56-4053-8790-708A98D88446}"/>
                </a:ext>
              </a:extLst>
            </p:cNvPr>
            <p:cNvSpPr txBox="1"/>
            <p:nvPr/>
          </p:nvSpPr>
          <p:spPr>
            <a:xfrm>
              <a:off x="7353902" y="3933423"/>
              <a:ext cx="1393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InternalWall</a:t>
              </a:r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DD05B6-DC7D-4208-82FA-D6D91CC10907}"/>
              </a:ext>
            </a:extLst>
          </p:cNvPr>
          <p:cNvGrpSpPr/>
          <p:nvPr/>
        </p:nvGrpSpPr>
        <p:grpSpPr>
          <a:xfrm>
            <a:off x="6577639" y="2901388"/>
            <a:ext cx="1543564" cy="1288822"/>
            <a:chOff x="6295006" y="2365248"/>
            <a:chExt cx="1543564" cy="12888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1CEB43-3674-4683-9980-7952C282155E}"/>
                </a:ext>
              </a:extLst>
            </p:cNvPr>
            <p:cNvSpPr/>
            <p:nvPr/>
          </p:nvSpPr>
          <p:spPr>
            <a:xfrm>
              <a:off x="7066788" y="2365248"/>
              <a:ext cx="175260" cy="93878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221245-93FC-4EBE-8244-397C3587B8F8}"/>
                </a:ext>
              </a:extLst>
            </p:cNvPr>
            <p:cNvSpPr txBox="1"/>
            <p:nvPr/>
          </p:nvSpPr>
          <p:spPr>
            <a:xfrm>
              <a:off x="6295006" y="3284738"/>
              <a:ext cx="1543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EntranceDoor</a:t>
              </a:r>
              <a:endParaRPr lang="en-GB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00BF0-32BE-4D3C-9979-C9065D21E37F}"/>
              </a:ext>
            </a:extLst>
          </p:cNvPr>
          <p:cNvGrpSpPr/>
          <p:nvPr/>
        </p:nvGrpSpPr>
        <p:grpSpPr>
          <a:xfrm>
            <a:off x="7149902" y="2087227"/>
            <a:ext cx="1521699" cy="826353"/>
            <a:chOff x="6867269" y="1551087"/>
            <a:chExt cx="1521699" cy="82635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FE6BB5-0FD2-458F-B519-BB35384C1FCD}"/>
                </a:ext>
              </a:extLst>
            </p:cNvPr>
            <p:cNvSpPr/>
            <p:nvPr/>
          </p:nvSpPr>
          <p:spPr>
            <a:xfrm>
              <a:off x="6888480" y="1865364"/>
              <a:ext cx="268224" cy="512076"/>
            </a:xfrm>
            <a:custGeom>
              <a:avLst/>
              <a:gdLst>
                <a:gd name="connsiteX0" fmla="*/ 268224 w 268224"/>
                <a:gd name="connsiteY0" fmla="*/ 512076 h 512076"/>
                <a:gd name="connsiteX1" fmla="*/ 170688 w 268224"/>
                <a:gd name="connsiteY1" fmla="*/ 12 h 512076"/>
                <a:gd name="connsiteX2" fmla="*/ 0 w 268224"/>
                <a:gd name="connsiteY2" fmla="*/ 499884 h 5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224" h="512076">
                  <a:moveTo>
                    <a:pt x="268224" y="512076"/>
                  </a:moveTo>
                  <a:cubicBezTo>
                    <a:pt x="241808" y="257060"/>
                    <a:pt x="215392" y="2044"/>
                    <a:pt x="170688" y="12"/>
                  </a:cubicBezTo>
                  <a:cubicBezTo>
                    <a:pt x="125984" y="-2020"/>
                    <a:pt x="62992" y="248932"/>
                    <a:pt x="0" y="4998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32FF7A-2A37-486E-B2CA-363A8462CD48}"/>
                </a:ext>
              </a:extLst>
            </p:cNvPr>
            <p:cNvSpPr txBox="1"/>
            <p:nvPr/>
          </p:nvSpPr>
          <p:spPr>
            <a:xfrm>
              <a:off x="6867269" y="1551087"/>
              <a:ext cx="1521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hostsElement</a:t>
              </a:r>
              <a:endParaRPr lang="en-GB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50762F0-C6FB-4CE6-A833-91D2C75D6E55}"/>
              </a:ext>
            </a:extLst>
          </p:cNvPr>
          <p:cNvSpPr txBox="1"/>
          <p:nvPr/>
        </p:nvSpPr>
        <p:spPr>
          <a:xfrm>
            <a:off x="4749265" y="2848199"/>
            <a:ext cx="213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  <a:r>
              <a:rPr lang="en-US" dirty="0" err="1"/>
              <a:t>DoorWindowSensor</a:t>
            </a:r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59E17F-8B3A-4A2C-81A3-47E88CD01328}"/>
              </a:ext>
            </a:extLst>
          </p:cNvPr>
          <p:cNvGrpSpPr/>
          <p:nvPr/>
        </p:nvGrpSpPr>
        <p:grpSpPr>
          <a:xfrm>
            <a:off x="5993355" y="2901388"/>
            <a:ext cx="1348446" cy="974240"/>
            <a:chOff x="5710722" y="2365248"/>
            <a:chExt cx="1348446" cy="974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575E01-EDDE-4914-B0C9-276F64888589}"/>
                </a:ext>
              </a:extLst>
            </p:cNvPr>
            <p:cNvSpPr/>
            <p:nvPr/>
          </p:nvSpPr>
          <p:spPr>
            <a:xfrm>
              <a:off x="6798564" y="2365248"/>
              <a:ext cx="175260" cy="5303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7B285E-0E4E-4FFD-8DDF-1E806121D87E}"/>
                </a:ext>
              </a:extLst>
            </p:cNvPr>
            <p:cNvSpPr txBox="1"/>
            <p:nvPr/>
          </p:nvSpPr>
          <p:spPr>
            <a:xfrm>
              <a:off x="5710722" y="2970156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DoorSensor</a:t>
              </a:r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7D2078-C64E-44DB-B951-254D8827C2B7}"/>
              </a:ext>
            </a:extLst>
          </p:cNvPr>
          <p:cNvGrpSpPr/>
          <p:nvPr/>
        </p:nvGrpSpPr>
        <p:grpSpPr>
          <a:xfrm>
            <a:off x="6648997" y="2427051"/>
            <a:ext cx="2019592" cy="535297"/>
            <a:chOff x="6366364" y="1890911"/>
            <a:chExt cx="2019592" cy="53529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16A1A8-110F-4419-9859-E44322A860DA}"/>
                </a:ext>
              </a:extLst>
            </p:cNvPr>
            <p:cNvSpPr/>
            <p:nvPr/>
          </p:nvSpPr>
          <p:spPr>
            <a:xfrm>
              <a:off x="6487294" y="2193777"/>
              <a:ext cx="315842" cy="232431"/>
            </a:xfrm>
            <a:custGeom>
              <a:avLst/>
              <a:gdLst>
                <a:gd name="connsiteX0" fmla="*/ 315842 w 315842"/>
                <a:gd name="connsiteY0" fmla="*/ 171471 h 232431"/>
                <a:gd name="connsiteX1" fmla="*/ 11042 w 315842"/>
                <a:gd name="connsiteY1" fmla="*/ 783 h 232431"/>
                <a:gd name="connsiteX2" fmla="*/ 96386 w 315842"/>
                <a:gd name="connsiteY2" fmla="*/ 232431 h 2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842" h="232431">
                  <a:moveTo>
                    <a:pt x="315842" y="171471"/>
                  </a:moveTo>
                  <a:cubicBezTo>
                    <a:pt x="181730" y="81047"/>
                    <a:pt x="47618" y="-9377"/>
                    <a:pt x="11042" y="783"/>
                  </a:cubicBezTo>
                  <a:cubicBezTo>
                    <a:pt x="-25534" y="10943"/>
                    <a:pt x="35426" y="121687"/>
                    <a:pt x="96386" y="2324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8060EFE-D7B6-488D-9A14-758174CD23A5}"/>
                </a:ext>
              </a:extLst>
            </p:cNvPr>
            <p:cNvSpPr txBox="1"/>
            <p:nvPr/>
          </p:nvSpPr>
          <p:spPr>
            <a:xfrm>
              <a:off x="6366364" y="1890911"/>
              <a:ext cx="20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bot:hasSubelement</a:t>
              </a:r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52F5E2-261F-4C10-8775-4A8CFD020D3C}"/>
              </a:ext>
            </a:extLst>
          </p:cNvPr>
          <p:cNvGrpSpPr/>
          <p:nvPr/>
        </p:nvGrpSpPr>
        <p:grpSpPr>
          <a:xfrm>
            <a:off x="4949211" y="2093978"/>
            <a:ext cx="1930207" cy="988695"/>
            <a:chOff x="4666578" y="1557838"/>
            <a:chExt cx="1930207" cy="98869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C37D655-3ADA-49D0-BC33-4B9EB209ACF9}"/>
                </a:ext>
              </a:extLst>
            </p:cNvPr>
            <p:cNvSpPr/>
            <p:nvPr/>
          </p:nvSpPr>
          <p:spPr>
            <a:xfrm>
              <a:off x="6001203" y="1759455"/>
              <a:ext cx="595582" cy="787078"/>
            </a:xfrm>
            <a:custGeom>
              <a:avLst/>
              <a:gdLst>
                <a:gd name="connsiteX0" fmla="*/ 595582 w 595582"/>
                <a:gd name="connsiteY0" fmla="*/ 787078 h 787078"/>
                <a:gd name="connsiteX1" fmla="*/ 5273 w 595582"/>
                <a:gd name="connsiteY1" fmla="*/ 416689 h 787078"/>
                <a:gd name="connsiteX2" fmla="*/ 306215 w 595582"/>
                <a:gd name="connsiteY2" fmla="*/ 0 h 78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582" h="787078">
                  <a:moveTo>
                    <a:pt x="595582" y="787078"/>
                  </a:moveTo>
                  <a:cubicBezTo>
                    <a:pt x="324541" y="667473"/>
                    <a:pt x="53501" y="547869"/>
                    <a:pt x="5273" y="416689"/>
                  </a:cubicBezTo>
                  <a:cubicBezTo>
                    <a:pt x="-42955" y="285509"/>
                    <a:pt x="254129" y="65590"/>
                    <a:pt x="30621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B92C3C-960F-4FD4-A035-45CFE1C2096A}"/>
                </a:ext>
              </a:extLst>
            </p:cNvPr>
            <p:cNvSpPr txBox="1"/>
            <p:nvPr/>
          </p:nvSpPr>
          <p:spPr>
            <a:xfrm>
              <a:off x="4666578" y="1557838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hasTimeSeries</a:t>
              </a:r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ECB69F-9432-4514-BD31-1BC27A2292DF}"/>
              </a:ext>
            </a:extLst>
          </p:cNvPr>
          <p:cNvGrpSpPr/>
          <p:nvPr/>
        </p:nvGrpSpPr>
        <p:grpSpPr>
          <a:xfrm>
            <a:off x="5378218" y="1690688"/>
            <a:ext cx="2058833" cy="796172"/>
            <a:chOff x="5095585" y="1154548"/>
            <a:chExt cx="2058833" cy="796172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992908AF-5A43-4DE1-A002-3279109651CB}"/>
                </a:ext>
              </a:extLst>
            </p:cNvPr>
            <p:cNvSpPr/>
            <p:nvPr/>
          </p:nvSpPr>
          <p:spPr>
            <a:xfrm>
              <a:off x="6295644" y="1487424"/>
              <a:ext cx="405384" cy="46329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D1C95-1869-478C-989A-78AFEBC3573E}"/>
                </a:ext>
              </a:extLst>
            </p:cNvPr>
            <p:cNvSpPr txBox="1"/>
            <p:nvPr/>
          </p:nvSpPr>
          <p:spPr>
            <a:xfrm>
              <a:off x="5095585" y="1154548"/>
              <a:ext cx="2058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</a:t>
              </a:r>
              <a:r>
                <a:rPr lang="en-US" dirty="0" err="1"/>
                <a:t>InfluxDbTimeSeries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9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9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A25F-A362-4AAC-9A6B-895ECF25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Inbetween</a:t>
            </a:r>
            <a:r>
              <a:rPr lang="en-US" dirty="0"/>
              <a:t>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5E6D-902F-4640-9DAB-98FB18B4F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35" y="1746902"/>
            <a:ext cx="10425993" cy="4351338"/>
          </a:xfrm>
        </p:spPr>
        <p:txBody>
          <a:bodyPr/>
          <a:lstStyle/>
          <a:p>
            <a:r>
              <a:rPr lang="en-US" dirty="0"/>
              <a:t>H2020 project</a:t>
            </a:r>
          </a:p>
          <a:p>
            <a:r>
              <a:rPr lang="en-GB" dirty="0"/>
              <a:t>Grant Agreement number: 768776</a:t>
            </a:r>
          </a:p>
          <a:p>
            <a:r>
              <a:rPr lang="en-GB" dirty="0">
                <a:hlinkClick r:id="rId3"/>
              </a:rPr>
              <a:t>https://www.inbetween-project.eu/</a:t>
            </a:r>
            <a:endParaRPr lang="en-GB" dirty="0"/>
          </a:p>
          <a:p>
            <a:r>
              <a:rPr lang="en-GB" dirty="0"/>
              <a:t>2018-2020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The EU flag">
            <a:extLst>
              <a:ext uri="{FF2B5EF4-FFF2-40B4-BE49-F238E27FC236}">
                <a16:creationId xmlns:a16="http://schemas.microsoft.com/office/drawing/2014/main" id="{FF0CB1A6-18F9-4A62-B6B0-045D52E8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451" y="5247564"/>
            <a:ext cx="1276014" cy="8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561F8-36C2-4991-B919-D91247E39014}"/>
              </a:ext>
            </a:extLst>
          </p:cNvPr>
          <p:cNvSpPr txBox="1"/>
          <p:nvPr/>
        </p:nvSpPr>
        <p:spPr>
          <a:xfrm>
            <a:off x="7639628" y="5359576"/>
            <a:ext cx="2207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Co-funded by the Horizon 2020 programme of the European Union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0E935-8EE1-4E78-83D8-B59556022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43" y="3235718"/>
            <a:ext cx="5663973" cy="2889964"/>
          </a:xfrm>
          <a:prstGeom prst="rect">
            <a:avLst/>
          </a:prstGeom>
        </p:spPr>
      </p:pic>
      <p:pic>
        <p:nvPicPr>
          <p:cNvPr id="7" name="Picture 2" descr="http://www.inbetween-project.eu/wp-content/uploads/2018/01/RINA_cmyk_nopayoff-300x221.jpg">
            <a:extLst>
              <a:ext uri="{FF2B5EF4-FFF2-40B4-BE49-F238E27FC236}">
                <a16:creationId xmlns:a16="http://schemas.microsoft.com/office/drawing/2014/main" id="{510D268A-5795-4F5B-BEBD-F160861A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07" y="1820113"/>
            <a:ext cx="658961" cy="4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inbetween-project.eu/wp-content/uploads/2017/12/ait-300x98.jpg">
            <a:extLst>
              <a:ext uri="{FF2B5EF4-FFF2-40B4-BE49-F238E27FC236}">
                <a16:creationId xmlns:a16="http://schemas.microsoft.com/office/drawing/2014/main" id="{FCB99589-F412-4B04-96E8-B8000FF8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336" y="2860157"/>
            <a:ext cx="1007216" cy="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inbetween-project.eu/wp-content/uploads/2017/12/IDC_Sustainability-Logo_E_BL-1-300x116.jpg">
            <a:extLst>
              <a:ext uri="{FF2B5EF4-FFF2-40B4-BE49-F238E27FC236}">
                <a16:creationId xmlns:a16="http://schemas.microsoft.com/office/drawing/2014/main" id="{0774F223-65A8-4E7E-BFAB-C4914326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13" y="2793963"/>
            <a:ext cx="1491702" cy="5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inbetween-project.eu/wp-content/uploads/2017/12/DP-logo.jpg">
            <a:extLst>
              <a:ext uri="{FF2B5EF4-FFF2-40B4-BE49-F238E27FC236}">
                <a16:creationId xmlns:a16="http://schemas.microsoft.com/office/drawing/2014/main" id="{9C9661FF-674E-469E-9511-8BD874FF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86" y="2456260"/>
            <a:ext cx="1229963" cy="2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inbetween-project.eu/wp-content/uploads/2017/12/PUPIN-logo-300x121.jpg">
            <a:extLst>
              <a:ext uri="{FF2B5EF4-FFF2-40B4-BE49-F238E27FC236}">
                <a16:creationId xmlns:a16="http://schemas.microsoft.com/office/drawing/2014/main" id="{9DD8ACA9-A059-4169-A495-AFD13FCF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07" y="2862982"/>
            <a:ext cx="806806" cy="3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inbetween-project.eu/wp-content/uploads/2017/12/Acciona-Logo-300x146.jpg">
            <a:extLst>
              <a:ext uri="{FF2B5EF4-FFF2-40B4-BE49-F238E27FC236}">
                <a16:creationId xmlns:a16="http://schemas.microsoft.com/office/drawing/2014/main" id="{478DE417-FBA3-4546-BD19-CF05DB54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62" y="2374566"/>
            <a:ext cx="861774" cy="4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inbetween-project.eu/wp-content/uploads/2017/12/Sonnenplatz_Logo_2006-300x120.jpg">
            <a:extLst>
              <a:ext uri="{FF2B5EF4-FFF2-40B4-BE49-F238E27FC236}">
                <a16:creationId xmlns:a16="http://schemas.microsoft.com/office/drawing/2014/main" id="{26D0FF43-ABA7-4176-83E8-DB337926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79" y="1829927"/>
            <a:ext cx="1240757" cy="4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inbetween-project.eu/wp-content/uploads/2017/12/Vilogia-Quadri-263x300.jpg">
            <a:extLst>
              <a:ext uri="{FF2B5EF4-FFF2-40B4-BE49-F238E27FC236}">
                <a16:creationId xmlns:a16="http://schemas.microsoft.com/office/drawing/2014/main" id="{F25A2A44-2921-41B0-90EE-57E283CF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09" y="1794490"/>
            <a:ext cx="497223" cy="5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6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D9C0-EDA7-44E5-B1EE-107700CD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occupancy sensor - queries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D891-607F-4665-B1BC-E90C0B5B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?apartment ?sensor ?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a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inbetween:Apartment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bot:containsElement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?sensor.</a:t>
            </a: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bot:hasSubElement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motionsensor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motionsensor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inbetween:MotionSensor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motionsensor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inbetween:hasTimeSeries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6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5D5-3BE6-4633-9F2E-1C5C09DB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occupancy sensor - results</a:t>
            </a:r>
            <a:endParaRPr lang="en-GB" dirty="0"/>
          </a:p>
        </p:txBody>
      </p:sp>
      <p:pic>
        <p:nvPicPr>
          <p:cNvPr id="4" name="Grafik 1333760619">
            <a:extLst>
              <a:ext uri="{FF2B5EF4-FFF2-40B4-BE49-F238E27FC236}">
                <a16:creationId xmlns:a16="http://schemas.microsoft.com/office/drawing/2014/main" id="{0EB08FFB-3BF7-432E-A8CD-A13AD4E85A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96" y="1613954"/>
            <a:ext cx="9486207" cy="47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26B5-1D28-4E0A-BC19-89A929E7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of electricity consumption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6EDA-C663-45EB-99DD-A635757B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interpret multiple multi-day, week or month continuous time series</a:t>
            </a:r>
          </a:p>
          <a:p>
            <a:r>
              <a:rPr lang="en-US" dirty="0"/>
              <a:t>Grouping on intervals and similarity facilitates understanding</a:t>
            </a:r>
          </a:p>
          <a:p>
            <a:r>
              <a:rPr lang="en-US" dirty="0"/>
              <a:t>Clustering methods (K-Means, Agglomerative, Gaussian mixture…)</a:t>
            </a:r>
          </a:p>
          <a:p>
            <a:r>
              <a:rPr lang="en-US" dirty="0"/>
              <a:t>Where possible consumptions are grouped according to type</a:t>
            </a:r>
          </a:p>
          <a:p>
            <a:pPr lvl="1"/>
            <a:r>
              <a:rPr lang="en-US" dirty="0"/>
              <a:t>Heating, hot water, rest</a:t>
            </a:r>
          </a:p>
          <a:p>
            <a:r>
              <a:rPr lang="en-US" dirty="0"/>
              <a:t>Information from the knowledge base used to compile lists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26B5-1D28-4E0A-BC19-89A929E7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– heating consumption query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6EDA-C663-45EB-99DD-A635757B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?apartment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a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inbetween:Apartment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bot:containsElement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?radiator.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smartplug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inbetween:controlsElement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?radiator.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smartplug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bot:hasSubElement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?sensor.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a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inbetween:PowerSensor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inbetween:hasTimeSeries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1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26B5-1D28-4E0A-BC19-89A929E7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– total consumptions query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6EDA-C663-45EB-99DD-A635757B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?apartment ?sensor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?apartment a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inbetween:Apartment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inbetween:metersZone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?apartment.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?sensor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bot:hasSubElement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inbetween:PowerSensor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subsensor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inbetween:hasTimeSeries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timeseries_ref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76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D2BF-F911-44D2-884C-49E0498C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ontology concerns</a:t>
            </a:r>
            <a:br>
              <a:rPr lang="en-US" dirty="0"/>
            </a:br>
            <a:endParaRPr lang="en-GB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93BC95BD-AF45-4CE8-849C-F3A09193E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90" y="1027906"/>
            <a:ext cx="8776970" cy="56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592A-0378-4567-8D23-67F1F1EA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E377-3FA7-4F72-839F-67BBA103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Resulting knowledge base was successfully used to solve problems within the project</a:t>
            </a:r>
          </a:p>
          <a:p>
            <a:r>
              <a:rPr lang="en-US" dirty="0"/>
              <a:t>Performance </a:t>
            </a:r>
          </a:p>
          <a:p>
            <a:r>
              <a:rPr lang="en-US" dirty="0"/>
              <a:t>Demonstration site changes tracking needs to be solved</a:t>
            </a:r>
          </a:p>
          <a:p>
            <a:pPr lvl="1"/>
            <a:r>
              <a:rPr lang="en-US" dirty="0"/>
              <a:t>Knowledge base concerns</a:t>
            </a:r>
          </a:p>
          <a:p>
            <a:pPr lvl="1"/>
            <a:r>
              <a:rPr lang="en-US" dirty="0"/>
              <a:t>Time series database concerns</a:t>
            </a:r>
          </a:p>
          <a:p>
            <a:r>
              <a:rPr lang="en-US" dirty="0"/>
              <a:t>Publishing the ontology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7D37C-A75D-4E97-9684-BAE9101A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007-7380-4B51-BDE5-959863066EA8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9175E-3EE4-4143-86EF-7AEA18DC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2AA-83EB-4722-8C14-7CF1F9239C1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54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8476-1221-4A12-96B1-D9B2040B5EC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1851-075F-41B6-B3B5-5AE5D8385DE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13316" y="3028488"/>
            <a:ext cx="10765367" cy="8010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Contact:</a:t>
            </a:r>
          </a:p>
          <a:p>
            <a:pPr marL="0" indent="0" algn="ctr">
              <a:buNone/>
            </a:pPr>
            <a:r>
              <a:rPr lang="en-US" sz="5400" dirty="0"/>
              <a:t>Milos.Sipetic@ait.ac.at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51841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6123-3055-4E15-92D8-17732886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4D9ED-17AE-4EBC-814A-15DBE3EE41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171" y="1396093"/>
            <a:ext cx="7699194" cy="509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78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EA5-5AA8-4FFC-9E69-2BA26B12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the ontology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00A2-174F-451D-A486-81381CCF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demonstration sites</a:t>
            </a:r>
          </a:p>
          <a:p>
            <a:r>
              <a:rPr lang="en-US" dirty="0"/>
              <a:t>Different technologies used</a:t>
            </a:r>
          </a:p>
          <a:p>
            <a:r>
              <a:rPr lang="en-US" dirty="0"/>
              <a:t>Different kinds of third-party data (sources external to the project)</a:t>
            </a:r>
          </a:p>
          <a:p>
            <a:r>
              <a:rPr lang="en-US" dirty="0"/>
              <a:t>Time series metadata</a:t>
            </a:r>
          </a:p>
          <a:p>
            <a:r>
              <a:rPr lang="en-US" dirty="0"/>
              <a:t>Development of (semi-)automated commissioning procedure</a:t>
            </a:r>
          </a:p>
          <a:p>
            <a:r>
              <a:rPr lang="en-US" dirty="0"/>
              <a:t>Development of generalized analytics pipelines</a:t>
            </a:r>
          </a:p>
          <a:p>
            <a:r>
              <a:rPr lang="en-US" dirty="0"/>
              <a:t>Usage of collected data by multiple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4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7114-1586-4EC2-A153-47E34E02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needs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262E-23E7-42BE-983B-82098C5F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all the intended energy actions and analyses</a:t>
            </a:r>
          </a:p>
          <a:p>
            <a:r>
              <a:rPr lang="en-US" dirty="0"/>
              <a:t>Lists of: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Other data</a:t>
            </a:r>
          </a:p>
          <a:p>
            <a:r>
              <a:rPr lang="en-US" dirty="0"/>
              <a:t>E.g. Detecting energy waste (any kind of heating device turned on while temperature within normal bounds)</a:t>
            </a:r>
          </a:p>
          <a:p>
            <a:pPr lvl="2"/>
            <a:r>
              <a:rPr lang="en-US" dirty="0"/>
              <a:t>Temperature measurements from rooms</a:t>
            </a:r>
          </a:p>
          <a:p>
            <a:pPr lvl="2"/>
            <a:r>
              <a:rPr lang="en-US" dirty="0"/>
              <a:t>Heating bodies consumption or on/off information per room</a:t>
            </a:r>
          </a:p>
          <a:p>
            <a:pPr lvl="2"/>
            <a:r>
              <a:rPr lang="en-US" dirty="0"/>
              <a:t>Size of apartment</a:t>
            </a:r>
          </a:p>
          <a:p>
            <a:pPr lvl="2"/>
            <a:r>
              <a:rPr lang="en-US" dirty="0"/>
              <a:t>Usual number of occupants…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36DF-CF7F-4A33-BBCC-60F34E72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important concepts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4902-B4EB-4AB0-BF9D-0286D247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Sensors</a:t>
            </a:r>
          </a:p>
          <a:p>
            <a:r>
              <a:rPr lang="en-US" dirty="0"/>
              <a:t>Actuators</a:t>
            </a:r>
          </a:p>
          <a:p>
            <a:r>
              <a:rPr lang="en-US" dirty="0"/>
              <a:t>Meters</a:t>
            </a:r>
          </a:p>
          <a:p>
            <a:r>
              <a:rPr lang="en-US" dirty="0"/>
              <a:t>Spaces</a:t>
            </a:r>
          </a:p>
          <a:p>
            <a:r>
              <a:rPr lang="en-US" dirty="0"/>
              <a:t>Site/dwelling description + topology</a:t>
            </a:r>
          </a:p>
          <a:p>
            <a:r>
              <a:rPr lang="en-US" dirty="0"/>
              <a:t>Monitoring time series description</a:t>
            </a:r>
          </a:p>
          <a:p>
            <a:r>
              <a:rPr lang="en-US" dirty="0"/>
              <a:t>Third party data (weather data, weather forecasts)</a:t>
            </a:r>
          </a:p>
          <a:p>
            <a:r>
              <a:rPr lang="en-US" dirty="0"/>
              <a:t>ML results (prediction </a:t>
            </a:r>
            <a:r>
              <a:rPr lang="en-US" dirty="0" err="1"/>
              <a:t>models+descriptions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45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AD6A-5FC9-420A-AA51-97967883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to reuse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1D11-B4FC-433A-A6E3-09DA41FD7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Analysis of existing ontologies</a:t>
            </a:r>
          </a:p>
          <a:p>
            <a:pPr marL="457200" indent="-457200">
              <a:buAutoNum type="arabicPeriod"/>
            </a:pPr>
            <a:r>
              <a:rPr lang="en-US" dirty="0"/>
              <a:t>Identification of most promising for reuse based on</a:t>
            </a:r>
          </a:p>
          <a:p>
            <a:pPr lvl="1"/>
            <a:r>
              <a:rPr lang="en-US" dirty="0"/>
              <a:t>Domain coverage </a:t>
            </a:r>
          </a:p>
          <a:p>
            <a:pPr lvl="1"/>
            <a:r>
              <a:rPr lang="en-US" dirty="0"/>
              <a:t>Level of (community) support</a:t>
            </a:r>
          </a:p>
          <a:p>
            <a:pPr lvl="1"/>
            <a:r>
              <a:rPr lang="en-US" dirty="0"/>
              <a:t>Research interest</a:t>
            </a:r>
          </a:p>
          <a:p>
            <a:pPr marL="359825" lvl="1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BOT</a:t>
            </a:r>
          </a:p>
          <a:p>
            <a:pPr>
              <a:buFontTx/>
              <a:buChar char="-"/>
            </a:pPr>
            <a:r>
              <a:rPr lang="en-US" dirty="0"/>
              <a:t>SAREF</a:t>
            </a:r>
          </a:p>
          <a:p>
            <a:pPr>
              <a:buFontTx/>
              <a:buChar char="-"/>
            </a:pPr>
            <a:r>
              <a:rPr lang="en-US" dirty="0"/>
              <a:t>SAREF4BLDG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FEC5A-2E0E-4B3C-9AE1-625C11D9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6CD-5E57-4706-B18A-BB7F09526F9F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C867A-0DDF-40D3-80B9-541F73AD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2AA-83EB-4722-8C14-7CF1F9239C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1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8D30-BBF1-4B92-82C9-1D2CE77A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graph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7B0B7-5334-47CE-90C4-5C27B7739D56}"/>
              </a:ext>
            </a:extLst>
          </p:cNvPr>
          <p:cNvSpPr/>
          <p:nvPr/>
        </p:nvSpPr>
        <p:spPr>
          <a:xfrm>
            <a:off x="5154095" y="3412037"/>
            <a:ext cx="1726277" cy="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DD380-E1A0-4CE7-B24B-CE6C6A7E985D}"/>
              </a:ext>
            </a:extLst>
          </p:cNvPr>
          <p:cNvSpPr/>
          <p:nvPr/>
        </p:nvSpPr>
        <p:spPr>
          <a:xfrm>
            <a:off x="4999685" y="1486071"/>
            <a:ext cx="1726277" cy="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SAREF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0BEEE-D97B-438B-8458-5CB3027D3A26}"/>
              </a:ext>
            </a:extLst>
          </p:cNvPr>
          <p:cNvSpPr/>
          <p:nvPr/>
        </p:nvSpPr>
        <p:spPr>
          <a:xfrm>
            <a:off x="5232861" y="5545076"/>
            <a:ext cx="1726277" cy="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SAREF4BLDG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C77356-133D-485B-82AB-9731597B3AF5}"/>
              </a:ext>
            </a:extLst>
          </p:cNvPr>
          <p:cNvSpPr/>
          <p:nvPr/>
        </p:nvSpPr>
        <p:spPr>
          <a:xfrm>
            <a:off x="1629018" y="3073269"/>
            <a:ext cx="1726277" cy="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INBETWEEN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46F0ED-3DD6-4419-80C3-94EA454FC741}"/>
              </a:ext>
            </a:extLst>
          </p:cNvPr>
          <p:cNvCxnSpPr>
            <a:stCxn id="6" idx="1"/>
            <a:endCxn id="9" idx="3"/>
          </p:cNvCxnSpPr>
          <p:nvPr/>
        </p:nvCxnSpPr>
        <p:spPr>
          <a:xfrm flipH="1">
            <a:off x="3355295" y="1808882"/>
            <a:ext cx="1644390" cy="1587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9F044-B05C-410D-B681-C2CDB40FD1A7}"/>
              </a:ext>
            </a:extLst>
          </p:cNvPr>
          <p:cNvCxnSpPr>
            <a:stCxn id="4" idx="1"/>
            <a:endCxn id="9" idx="3"/>
          </p:cNvCxnSpPr>
          <p:nvPr/>
        </p:nvCxnSpPr>
        <p:spPr>
          <a:xfrm flipH="1" flipV="1">
            <a:off x="3355295" y="3396080"/>
            <a:ext cx="1798800" cy="33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19A9B2-FEBF-4C02-935D-7A76115738B0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 flipV="1">
            <a:off x="3355295" y="3396080"/>
            <a:ext cx="1877566" cy="2471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567F3-06BB-46D7-B6B3-509034A4DF6E}"/>
              </a:ext>
            </a:extLst>
          </p:cNvPr>
          <p:cNvSpPr/>
          <p:nvPr/>
        </p:nvSpPr>
        <p:spPr>
          <a:xfrm>
            <a:off x="6725961" y="4378004"/>
            <a:ext cx="1877566" cy="868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* SAREF4BLDG</a:t>
            </a:r>
          </a:p>
          <a:p>
            <a:pPr algn="ctr"/>
            <a:r>
              <a:rPr lang="en-US" dirty="0"/>
              <a:t>Alignment module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988985-2104-4144-904C-D05BF29B4A4E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>
          <a:xfrm>
            <a:off x="6017234" y="4057659"/>
            <a:ext cx="1647510" cy="32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87A5BD-99B6-4B67-9871-01DDDD651735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flipV="1">
            <a:off x="6096000" y="5246200"/>
            <a:ext cx="1568744" cy="29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A6FBC9-E6FC-4604-8464-4904ABED05E1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H="1" flipV="1">
            <a:off x="3355295" y="3396080"/>
            <a:ext cx="3370666" cy="141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C80DA7E-3055-4593-860E-E510E5015CDA}"/>
              </a:ext>
            </a:extLst>
          </p:cNvPr>
          <p:cNvSpPr/>
          <p:nvPr/>
        </p:nvSpPr>
        <p:spPr>
          <a:xfrm>
            <a:off x="8853886" y="1486071"/>
            <a:ext cx="1726277" cy="645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C4A4A2-3B91-458D-9E65-392EF25F4FAF}"/>
              </a:ext>
            </a:extLst>
          </p:cNvPr>
          <p:cNvCxnSpPr>
            <a:stCxn id="50" idx="1"/>
            <a:endCxn id="6" idx="3"/>
          </p:cNvCxnSpPr>
          <p:nvPr/>
        </p:nvCxnSpPr>
        <p:spPr>
          <a:xfrm flipH="1">
            <a:off x="6725962" y="1808882"/>
            <a:ext cx="2127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31187-28BC-4731-A876-5D428802FAFA}"/>
              </a:ext>
            </a:extLst>
          </p:cNvPr>
          <p:cNvSpPr/>
          <p:nvPr/>
        </p:nvSpPr>
        <p:spPr>
          <a:xfrm>
            <a:off x="6725962" y="2286418"/>
            <a:ext cx="1877565" cy="868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* SAREF</a:t>
            </a:r>
          </a:p>
          <a:p>
            <a:pPr algn="ctr"/>
            <a:r>
              <a:rPr lang="en-US" dirty="0"/>
              <a:t>Alignment module</a:t>
            </a:r>
            <a:endParaRPr lang="en-GB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A6E816-6330-450B-A772-DA1D975DEF0C}"/>
              </a:ext>
            </a:extLst>
          </p:cNvPr>
          <p:cNvCxnSpPr>
            <a:cxnSpLocks/>
            <a:stCxn id="6" idx="2"/>
            <a:endCxn id="62" idx="0"/>
          </p:cNvCxnSpPr>
          <p:nvPr/>
        </p:nvCxnSpPr>
        <p:spPr>
          <a:xfrm>
            <a:off x="5862824" y="2131693"/>
            <a:ext cx="1801921" cy="15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D1540A-75A1-4EAE-8D0A-5FB986F3337B}"/>
              </a:ext>
            </a:extLst>
          </p:cNvPr>
          <p:cNvCxnSpPr>
            <a:cxnSpLocks/>
            <a:stCxn id="4" idx="0"/>
            <a:endCxn id="62" idx="2"/>
          </p:cNvCxnSpPr>
          <p:nvPr/>
        </p:nvCxnSpPr>
        <p:spPr>
          <a:xfrm flipV="1">
            <a:off x="6017234" y="3154614"/>
            <a:ext cx="1647511" cy="25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C897340-F298-4040-B382-E94D16370ABF}"/>
              </a:ext>
            </a:extLst>
          </p:cNvPr>
          <p:cNvCxnSpPr>
            <a:cxnSpLocks/>
            <a:stCxn id="62" idx="1"/>
            <a:endCxn id="9" idx="3"/>
          </p:cNvCxnSpPr>
          <p:nvPr/>
        </p:nvCxnSpPr>
        <p:spPr>
          <a:xfrm flipH="1">
            <a:off x="3355295" y="2720516"/>
            <a:ext cx="3370667" cy="67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930AF797-C707-4382-96A7-0AB818B22DB5}"/>
              </a:ext>
            </a:extLst>
          </p:cNvPr>
          <p:cNvSpPr/>
          <p:nvPr/>
        </p:nvSpPr>
        <p:spPr>
          <a:xfrm>
            <a:off x="4815840" y="6428655"/>
            <a:ext cx="7376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 G.F. Schneider - Towards aligning domain ontologies with the building topology ontology</a:t>
            </a:r>
          </a:p>
        </p:txBody>
      </p:sp>
    </p:spTree>
    <p:extLst>
      <p:ext uri="{BB962C8B-B14F-4D97-AF65-F5344CB8AC3E}">
        <p14:creationId xmlns:p14="http://schemas.microsoft.com/office/powerpoint/2010/main" val="39868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2BEA-B935-4F1E-9D28-0892AC0E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related classes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4C1F1-3125-434D-AA13-2AB40C426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5155"/>
            <a:ext cx="10777728" cy="17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1158"/>
      </p:ext>
    </p:extLst>
  </p:cSld>
  <p:clrMapOvr>
    <a:masterClrMapping/>
  </p:clrMapOvr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889</Words>
  <Application>Microsoft Office PowerPoint</Application>
  <PresentationFormat>Widescreen</PresentationFormat>
  <Paragraphs>209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Courier New</vt:lpstr>
      <vt:lpstr>Geneva</vt:lpstr>
      <vt:lpstr>Times New Roman</vt:lpstr>
      <vt:lpstr>Wingdings</vt:lpstr>
      <vt:lpstr>AIT_Power_Point_Vorlage-1</vt:lpstr>
      <vt:lpstr>Office Theme</vt:lpstr>
      <vt:lpstr>Design and integration of project-specific ontology for data analytics support</vt:lpstr>
      <vt:lpstr>Inbetween project</vt:lpstr>
      <vt:lpstr>System architecture</vt:lpstr>
      <vt:lpstr>Motivation for the ontology </vt:lpstr>
      <vt:lpstr>Data needs</vt:lpstr>
      <vt:lpstr>Identified important concepts </vt:lpstr>
      <vt:lpstr>Ontologies to reuse</vt:lpstr>
      <vt:lpstr>Imports graph</vt:lpstr>
      <vt:lpstr>Time series related classes</vt:lpstr>
      <vt:lpstr>Building elements specializations</vt:lpstr>
      <vt:lpstr>Space usage </vt:lpstr>
      <vt:lpstr>Additional data and  object properties</vt:lpstr>
      <vt:lpstr>Data collection and integration</vt:lpstr>
      <vt:lpstr>Cellfie</vt:lpstr>
      <vt:lpstr>Use cases</vt:lpstr>
      <vt:lpstr>Virtual occupancy sensor – Motivation</vt:lpstr>
      <vt:lpstr>Virtual occupancy sensor – solution</vt:lpstr>
      <vt:lpstr>Virtual occupancy sensor – state change diagram</vt:lpstr>
      <vt:lpstr>Virtual occupancy sensor - queries</vt:lpstr>
      <vt:lpstr>Virtual occupancy sensor - queries</vt:lpstr>
      <vt:lpstr>Virtual occupancy sensor - results</vt:lpstr>
      <vt:lpstr>Cluster analysis of electricity consumption</vt:lpstr>
      <vt:lpstr>Cluster analysis – heating consumption query</vt:lpstr>
      <vt:lpstr>Cluster analysis – total consumptions query</vt:lpstr>
      <vt:lpstr>Cluster analysis ontology concerns 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Sipetic Milos</dc:creator>
  <cp:lastModifiedBy>Sipetic Milos</cp:lastModifiedBy>
  <cp:revision>82</cp:revision>
  <dcterms:created xsi:type="dcterms:W3CDTF">2020-06-04T08:40:32Z</dcterms:created>
  <dcterms:modified xsi:type="dcterms:W3CDTF">2020-06-18T13:38:20Z</dcterms:modified>
</cp:coreProperties>
</file>